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85" r:id="rId2"/>
    <p:sldId id="257" r:id="rId3"/>
    <p:sldId id="258" r:id="rId4"/>
    <p:sldId id="289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286" r:id="rId13"/>
    <p:sldId id="290" r:id="rId14"/>
    <p:sldId id="291" r:id="rId15"/>
    <p:sldId id="287" r:id="rId16"/>
    <p:sldId id="293" r:id="rId17"/>
    <p:sldId id="288" r:id="rId18"/>
    <p:sldId id="295" r:id="rId19"/>
    <p:sldId id="296" r:id="rId20"/>
    <p:sldId id="266" r:id="rId21"/>
    <p:sldId id="306" r:id="rId22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黄 菊" initials="黄" lastIdx="1" clrIdx="0">
    <p:extLst>
      <p:ext uri="{19B8F6BF-5375-455C-9EA6-DF929625EA0E}">
        <p15:presenceInfo xmlns:p15="http://schemas.microsoft.com/office/powerpoint/2012/main" userId="91dede1a3503c82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8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7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5-08T14:43:35.459" idx="1">
    <p:pos x="3943" y="1286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png>
</file>

<file path=ppt/media/image11.png>
</file>

<file path=ppt/media/image14.png>
</file>

<file path=ppt/media/image17.png>
</file>

<file path=ppt/media/image2.png>
</file>

<file path=ppt/media/image20.png>
</file>

<file path=ppt/media/image21.png>
</file>

<file path=ppt/media/image22.png>
</file>

<file path=ppt/media/image25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2020/5/8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33503-B4A9-4273-8D5C-F1CAFA6293E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4548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33503-B4A9-4273-8D5C-F1CAFA6293E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8899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9224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33503-B4A9-4273-8D5C-F1CAFA6293E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7642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C0059-71F0-4354-824B-2FFE6EC8EA2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3200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8662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64216-7571-4F55-B8A0-A9B09CAD06D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8462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5701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64216-7571-4F55-B8A0-A9B09CAD06D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2466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49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4184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D589DF-9858-42C5-8B2E-539A416D057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92158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21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672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33503-B4A9-4273-8D5C-F1CAFA6293E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405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33503-B4A9-4273-8D5C-F1CAFA6293E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59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33503-B4A9-4273-8D5C-F1CAFA6293E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496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33503-B4A9-4273-8D5C-F1CAFA6293E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478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33503-B4A9-4273-8D5C-F1CAFA6293E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7542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33503-B4A9-4273-8D5C-F1CAFA6293E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670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4419600" y="940460"/>
            <a:ext cx="7772400" cy="59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1600201" y="2085976"/>
            <a:ext cx="3971925" cy="2162175"/>
          </a:xfrm>
          <a:custGeom>
            <a:avLst/>
            <a:gdLst>
              <a:gd name="connsiteX0" fmla="*/ 0 w 3971925"/>
              <a:gd name="connsiteY0" fmla="*/ 0 h 2162175"/>
              <a:gd name="connsiteX1" fmla="*/ 3971925 w 3971925"/>
              <a:gd name="connsiteY1" fmla="*/ 0 h 2162175"/>
              <a:gd name="connsiteX2" fmla="*/ 3971925 w 3971925"/>
              <a:gd name="connsiteY2" fmla="*/ 2162175 h 2162175"/>
              <a:gd name="connsiteX3" fmla="*/ 0 w 3971925"/>
              <a:gd name="connsiteY3" fmla="*/ 2162175 h 21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1925" h="2162175">
                <a:moveTo>
                  <a:pt x="0" y="0"/>
                </a:moveTo>
                <a:lnTo>
                  <a:pt x="3971925" y="0"/>
                </a:lnTo>
                <a:lnTo>
                  <a:pt x="3971925" y="2162175"/>
                </a:lnTo>
                <a:lnTo>
                  <a:pt x="0" y="21621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57BEC6-7C2B-4B03-B4DD-37A8D3CA46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668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6305550" y="1936268"/>
            <a:ext cx="2294499" cy="1622543"/>
          </a:xfrm>
          <a:custGeom>
            <a:avLst/>
            <a:gdLst>
              <a:gd name="connsiteX0" fmla="*/ 0 w 2294499"/>
              <a:gd name="connsiteY0" fmla="*/ 0 h 1622543"/>
              <a:gd name="connsiteX1" fmla="*/ 2294499 w 2294499"/>
              <a:gd name="connsiteY1" fmla="*/ 0 h 1622543"/>
              <a:gd name="connsiteX2" fmla="*/ 2294499 w 2294499"/>
              <a:gd name="connsiteY2" fmla="*/ 1622543 h 1622543"/>
              <a:gd name="connsiteX3" fmla="*/ 0 w 2294499"/>
              <a:gd name="connsiteY3" fmla="*/ 1622543 h 1622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4499" h="1622543">
                <a:moveTo>
                  <a:pt x="0" y="0"/>
                </a:moveTo>
                <a:lnTo>
                  <a:pt x="2294499" y="0"/>
                </a:lnTo>
                <a:lnTo>
                  <a:pt x="2294499" y="1622543"/>
                </a:lnTo>
                <a:lnTo>
                  <a:pt x="0" y="1622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8802126" y="1936268"/>
            <a:ext cx="2294499" cy="1622543"/>
          </a:xfrm>
          <a:custGeom>
            <a:avLst/>
            <a:gdLst>
              <a:gd name="connsiteX0" fmla="*/ 0 w 2294499"/>
              <a:gd name="connsiteY0" fmla="*/ 0 h 1622543"/>
              <a:gd name="connsiteX1" fmla="*/ 2294499 w 2294499"/>
              <a:gd name="connsiteY1" fmla="*/ 0 h 1622543"/>
              <a:gd name="connsiteX2" fmla="*/ 2294499 w 2294499"/>
              <a:gd name="connsiteY2" fmla="*/ 1622543 h 1622543"/>
              <a:gd name="connsiteX3" fmla="*/ 0 w 2294499"/>
              <a:gd name="connsiteY3" fmla="*/ 1622543 h 1622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4499" h="1622543">
                <a:moveTo>
                  <a:pt x="0" y="0"/>
                </a:moveTo>
                <a:lnTo>
                  <a:pt x="2294499" y="0"/>
                </a:lnTo>
                <a:lnTo>
                  <a:pt x="2294499" y="1622543"/>
                </a:lnTo>
                <a:lnTo>
                  <a:pt x="0" y="1622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3"/>
          </p:nvPr>
        </p:nvSpPr>
        <p:spPr>
          <a:xfrm>
            <a:off x="8802126" y="3797182"/>
            <a:ext cx="2294499" cy="1622543"/>
          </a:xfrm>
          <a:custGeom>
            <a:avLst/>
            <a:gdLst>
              <a:gd name="connsiteX0" fmla="*/ 0 w 2294499"/>
              <a:gd name="connsiteY0" fmla="*/ 0 h 1622543"/>
              <a:gd name="connsiteX1" fmla="*/ 2294499 w 2294499"/>
              <a:gd name="connsiteY1" fmla="*/ 0 h 1622543"/>
              <a:gd name="connsiteX2" fmla="*/ 2294499 w 2294499"/>
              <a:gd name="connsiteY2" fmla="*/ 1622543 h 1622543"/>
              <a:gd name="connsiteX3" fmla="*/ 0 w 2294499"/>
              <a:gd name="connsiteY3" fmla="*/ 1622543 h 1622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4499" h="1622543">
                <a:moveTo>
                  <a:pt x="0" y="0"/>
                </a:moveTo>
                <a:lnTo>
                  <a:pt x="2294499" y="0"/>
                </a:lnTo>
                <a:lnTo>
                  <a:pt x="2294499" y="1622543"/>
                </a:lnTo>
                <a:lnTo>
                  <a:pt x="0" y="1622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4"/>
          </p:nvPr>
        </p:nvSpPr>
        <p:spPr>
          <a:xfrm>
            <a:off x="6305550" y="3797182"/>
            <a:ext cx="2294499" cy="1622543"/>
          </a:xfrm>
          <a:custGeom>
            <a:avLst/>
            <a:gdLst>
              <a:gd name="connsiteX0" fmla="*/ 0 w 2294499"/>
              <a:gd name="connsiteY0" fmla="*/ 0 h 1622543"/>
              <a:gd name="connsiteX1" fmla="*/ 2294499 w 2294499"/>
              <a:gd name="connsiteY1" fmla="*/ 0 h 1622543"/>
              <a:gd name="connsiteX2" fmla="*/ 2294499 w 2294499"/>
              <a:gd name="connsiteY2" fmla="*/ 1622543 h 1622543"/>
              <a:gd name="connsiteX3" fmla="*/ 0 w 2294499"/>
              <a:gd name="connsiteY3" fmla="*/ 1622543 h 1622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4499" h="1622543">
                <a:moveTo>
                  <a:pt x="0" y="0"/>
                </a:moveTo>
                <a:lnTo>
                  <a:pt x="2294499" y="0"/>
                </a:lnTo>
                <a:lnTo>
                  <a:pt x="2294499" y="1622543"/>
                </a:lnTo>
                <a:lnTo>
                  <a:pt x="0" y="1622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57BEC6-7C2B-4B03-B4DD-37A8D3CA46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91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2352675" y="1908631"/>
            <a:ext cx="3448050" cy="2162175"/>
          </a:xfrm>
          <a:custGeom>
            <a:avLst/>
            <a:gdLst>
              <a:gd name="connsiteX0" fmla="*/ 0 w 3448050"/>
              <a:gd name="connsiteY0" fmla="*/ 0 h 2162175"/>
              <a:gd name="connsiteX1" fmla="*/ 3448050 w 3448050"/>
              <a:gd name="connsiteY1" fmla="*/ 0 h 2162175"/>
              <a:gd name="connsiteX2" fmla="*/ 3448050 w 3448050"/>
              <a:gd name="connsiteY2" fmla="*/ 2162175 h 2162175"/>
              <a:gd name="connsiteX3" fmla="*/ 0 w 3448050"/>
              <a:gd name="connsiteY3" fmla="*/ 2162175 h 21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8050" h="2162175">
                <a:moveTo>
                  <a:pt x="0" y="0"/>
                </a:moveTo>
                <a:lnTo>
                  <a:pt x="3448050" y="0"/>
                </a:lnTo>
                <a:lnTo>
                  <a:pt x="3448050" y="2162175"/>
                </a:lnTo>
                <a:lnTo>
                  <a:pt x="0" y="21621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6629400" y="3727906"/>
            <a:ext cx="3448050" cy="2162175"/>
          </a:xfrm>
          <a:custGeom>
            <a:avLst/>
            <a:gdLst>
              <a:gd name="connsiteX0" fmla="*/ 0 w 3448050"/>
              <a:gd name="connsiteY0" fmla="*/ 0 h 2162175"/>
              <a:gd name="connsiteX1" fmla="*/ 3448050 w 3448050"/>
              <a:gd name="connsiteY1" fmla="*/ 0 h 2162175"/>
              <a:gd name="connsiteX2" fmla="*/ 3448050 w 3448050"/>
              <a:gd name="connsiteY2" fmla="*/ 2162175 h 2162175"/>
              <a:gd name="connsiteX3" fmla="*/ 0 w 3448050"/>
              <a:gd name="connsiteY3" fmla="*/ 2162175 h 2162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48050" h="2162175">
                <a:moveTo>
                  <a:pt x="0" y="0"/>
                </a:moveTo>
                <a:lnTo>
                  <a:pt x="3448050" y="0"/>
                </a:lnTo>
                <a:lnTo>
                  <a:pt x="3448050" y="2162175"/>
                </a:lnTo>
                <a:lnTo>
                  <a:pt x="0" y="21621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3598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985519" y="1518470"/>
            <a:ext cx="3461834" cy="2221681"/>
          </a:xfrm>
          <a:custGeom>
            <a:avLst/>
            <a:gdLst>
              <a:gd name="connsiteX0" fmla="*/ 0 w 3461834"/>
              <a:gd name="connsiteY0" fmla="*/ 0 h 2221681"/>
              <a:gd name="connsiteX1" fmla="*/ 3461834 w 3461834"/>
              <a:gd name="connsiteY1" fmla="*/ 0 h 2221681"/>
              <a:gd name="connsiteX2" fmla="*/ 3461834 w 3461834"/>
              <a:gd name="connsiteY2" fmla="*/ 2221681 h 2221681"/>
              <a:gd name="connsiteX3" fmla="*/ 0 w 3461834"/>
              <a:gd name="connsiteY3" fmla="*/ 2221681 h 2221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1834" h="2221681">
                <a:moveTo>
                  <a:pt x="0" y="0"/>
                </a:moveTo>
                <a:lnTo>
                  <a:pt x="3461834" y="0"/>
                </a:lnTo>
                <a:lnTo>
                  <a:pt x="3461834" y="2221681"/>
                </a:lnTo>
                <a:lnTo>
                  <a:pt x="0" y="222168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1"/>
          </p:nvPr>
        </p:nvSpPr>
        <p:spPr>
          <a:xfrm>
            <a:off x="985519" y="3822700"/>
            <a:ext cx="3461832" cy="2211614"/>
          </a:xfrm>
          <a:custGeom>
            <a:avLst/>
            <a:gdLst>
              <a:gd name="connsiteX0" fmla="*/ 0 w 3461832"/>
              <a:gd name="connsiteY0" fmla="*/ 0 h 2211614"/>
              <a:gd name="connsiteX1" fmla="*/ 3461832 w 3461832"/>
              <a:gd name="connsiteY1" fmla="*/ 0 h 2211614"/>
              <a:gd name="connsiteX2" fmla="*/ 3461832 w 3461832"/>
              <a:gd name="connsiteY2" fmla="*/ 2211614 h 2211614"/>
              <a:gd name="connsiteX3" fmla="*/ 0 w 3461832"/>
              <a:gd name="connsiteY3" fmla="*/ 2211614 h 2211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1832" h="2211614">
                <a:moveTo>
                  <a:pt x="0" y="0"/>
                </a:moveTo>
                <a:lnTo>
                  <a:pt x="3461832" y="0"/>
                </a:lnTo>
                <a:lnTo>
                  <a:pt x="3461832" y="2211614"/>
                </a:lnTo>
                <a:lnTo>
                  <a:pt x="0" y="22116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738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3413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65" r:id="rId5"/>
    <p:sldLayoutId id="2147483666" r:id="rId6"/>
    <p:sldLayoutId id="2147483668" r:id="rId7"/>
    <p:sldLayoutId id="2147483669" r:id="rId8"/>
    <p:sldLayoutId id="214748367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36.jpe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35.jpeg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comments" Target="../comments/comment1.xml"/><Relationship Id="rId4" Type="http://schemas.openxmlformats.org/officeDocument/2006/relationships/image" Target="../media/image8.png"/><Relationship Id="rId9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emf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16575" y="2053384"/>
            <a:ext cx="643798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“</a:t>
            </a:r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LSIC</a:t>
            </a: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”社区系统实现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23FF32-456A-4F58-AE56-14E0C63DA5D7}"/>
              </a:ext>
            </a:extLst>
          </p:cNvPr>
          <p:cNvSpPr txBox="1"/>
          <p:nvPr/>
        </p:nvSpPr>
        <p:spPr>
          <a:xfrm>
            <a:off x="874713" y="3204578"/>
            <a:ext cx="5487987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Implementation of "LSIC" community system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962272" y="4033039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1433079" y="4100318"/>
            <a:ext cx="3435556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rPr>
              <a:t>团队成员：黄菊 侯宝玉 徐建伟 刘畅 赵肖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966480" y="4529780"/>
            <a:ext cx="416937" cy="416934"/>
            <a:chOff x="891974" y="4415843"/>
            <a:chExt cx="450443" cy="450443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DE9B6E43-5074-4284-B302-6CCA380E4E3C}"/>
              </a:ext>
            </a:extLst>
          </p:cNvPr>
          <p:cNvSpPr txBox="1"/>
          <p:nvPr/>
        </p:nvSpPr>
        <p:spPr>
          <a:xfrm>
            <a:off x="1437287" y="4597059"/>
            <a:ext cx="1369286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rPr>
              <a:t>时间：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rPr>
              <a:t>2020.05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3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7" grpId="0"/>
      <p:bldP spid="8" grpId="0"/>
      <p:bldP spid="12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059150" y="1875757"/>
            <a:ext cx="1570529" cy="1642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846372" y="2260600"/>
            <a:ext cx="3562392" cy="3724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758733" y="2102798"/>
            <a:ext cx="4468066" cy="519646"/>
            <a:chOff x="6736920" y="2180774"/>
            <a:chExt cx="3301254" cy="519646"/>
          </a:xfrm>
        </p:grpSpPr>
        <p:sp>
          <p:nvSpPr>
            <p:cNvPr id="15" name="TextBox 11"/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TextBox 11"/>
            <p:cNvSpPr txBox="1"/>
            <p:nvPr/>
          </p:nvSpPr>
          <p:spPr>
            <a:xfrm>
              <a:off x="6736920" y="2180774"/>
              <a:ext cx="323183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用户注册页面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29" name="文本框 28"/>
            <p:cNvSpPr txBox="1"/>
            <p:nvPr/>
          </p:nvSpPr>
          <p:spPr>
            <a:xfrm>
              <a:off x="6096000" y="2061026"/>
              <a:ext cx="3416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用户注册与登录页面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User Registration and Login Page </a:t>
              </a:r>
            </a:p>
          </p:txBody>
        </p:sp>
      </p:grp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B09D253-6A06-4183-9D24-B3BF707E58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17A08D-5C7D-45A0-9188-8D97870E8D4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439" y="2102798"/>
            <a:ext cx="4908482" cy="3673324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E0648EA2-C6A8-49D0-94B4-2318E9792CDC}"/>
              </a:ext>
            </a:extLst>
          </p:cNvPr>
          <p:cNvGrpSpPr/>
          <p:nvPr/>
        </p:nvGrpSpPr>
        <p:grpSpPr>
          <a:xfrm>
            <a:off x="6802360" y="2909354"/>
            <a:ext cx="4468066" cy="519646"/>
            <a:chOff x="6736920" y="2180774"/>
            <a:chExt cx="3301254" cy="519646"/>
          </a:xfrm>
        </p:grpSpPr>
        <p:sp>
          <p:nvSpPr>
            <p:cNvPr id="19" name="TextBox 11">
              <a:extLst>
                <a:ext uri="{FF2B5EF4-FFF2-40B4-BE49-F238E27FC236}">
                  <a16:creationId xmlns:a16="http://schemas.microsoft.com/office/drawing/2014/main" id="{409CA77C-EF59-45FC-9028-1C74965AE19B}"/>
                </a:ext>
              </a:extLst>
            </p:cNvPr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TextBox 11">
              <a:extLst>
                <a:ext uri="{FF2B5EF4-FFF2-40B4-BE49-F238E27FC236}">
                  <a16:creationId xmlns:a16="http://schemas.microsoft.com/office/drawing/2014/main" id="{4D6F4841-02C8-4B33-91A3-87DB35810947}"/>
                </a:ext>
              </a:extLst>
            </p:cNvPr>
            <p:cNvSpPr txBox="1"/>
            <p:nvPr/>
          </p:nvSpPr>
          <p:spPr>
            <a:xfrm>
              <a:off x="6736920" y="2180774"/>
              <a:ext cx="323183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用户登录页面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21" name="图片 20">
            <a:extLst>
              <a:ext uri="{FF2B5EF4-FFF2-40B4-BE49-F238E27FC236}">
                <a16:creationId xmlns:a16="http://schemas.microsoft.com/office/drawing/2014/main" id="{087173FB-790E-4253-96FF-7498E044FF77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488" y="2085069"/>
            <a:ext cx="5002432" cy="367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9857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809923" y="1515920"/>
            <a:ext cx="1570529" cy="1642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621646" y="2472346"/>
            <a:ext cx="3562392" cy="3724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29" name="文本框 28"/>
            <p:cNvSpPr txBox="1"/>
            <p:nvPr/>
          </p:nvSpPr>
          <p:spPr>
            <a:xfrm>
              <a:off x="6096000" y="2061026"/>
              <a:ext cx="30572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网站精华帖子页面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Website Essence Post Page 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E0648EA2-C6A8-49D0-94B4-2318E9792CDC}"/>
              </a:ext>
            </a:extLst>
          </p:cNvPr>
          <p:cNvGrpSpPr/>
          <p:nvPr/>
        </p:nvGrpSpPr>
        <p:grpSpPr>
          <a:xfrm>
            <a:off x="6710607" y="1659945"/>
            <a:ext cx="4897460" cy="738664"/>
            <a:chOff x="6736920" y="2180774"/>
            <a:chExt cx="3618514" cy="738664"/>
          </a:xfrm>
        </p:grpSpPr>
        <p:sp>
          <p:nvSpPr>
            <p:cNvPr id="19" name="TextBox 11">
              <a:extLst>
                <a:ext uri="{FF2B5EF4-FFF2-40B4-BE49-F238E27FC236}">
                  <a16:creationId xmlns:a16="http://schemas.microsoft.com/office/drawing/2014/main" id="{409CA77C-EF59-45FC-9028-1C74965AE19B}"/>
                </a:ext>
              </a:extLst>
            </p:cNvPr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TextBox 11">
              <a:extLst>
                <a:ext uri="{FF2B5EF4-FFF2-40B4-BE49-F238E27FC236}">
                  <a16:creationId xmlns:a16="http://schemas.microsoft.com/office/drawing/2014/main" id="{4D6F4841-02C8-4B33-91A3-87DB35810947}"/>
                </a:ext>
              </a:extLst>
            </p:cNvPr>
            <p:cNvSpPr txBox="1"/>
            <p:nvPr/>
          </p:nvSpPr>
          <p:spPr>
            <a:xfrm>
              <a:off x="6736920" y="2180774"/>
              <a:ext cx="3618514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网站各个版块的精华帖</a:t>
              </a:r>
              <a:endPara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集中浏览页面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60138DA8-35C8-4FCF-84FB-DDA4A276A7E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14"/>
          <a:stretch/>
        </p:blipFill>
        <p:spPr>
          <a:xfrm>
            <a:off x="2008278" y="1659945"/>
            <a:ext cx="4007512" cy="432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6146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874713" y="3398461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项目开发过程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6626E2-178C-4D68-965A-3C6116D39E80}"/>
              </a:ext>
            </a:extLst>
          </p:cNvPr>
          <p:cNvSpPr txBox="1"/>
          <p:nvPr/>
        </p:nvSpPr>
        <p:spPr>
          <a:xfrm>
            <a:off x="874713" y="4079066"/>
            <a:ext cx="453548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项目开发流程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人员分工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874713" y="2482009"/>
            <a:ext cx="2254528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dirty="0">
                <a:solidFill>
                  <a:schemeClr val="accent1"/>
                </a:solidFill>
                <a:ea typeface="时尚中黑简体" panose="01010104010101010101" pitchFamily="2" charset="-122"/>
              </a:rPr>
              <a:t>PART 02</a:t>
            </a:r>
            <a:endParaRPr lang="zh-CN" altLang="en-US" sz="4000" b="1" dirty="0">
              <a:solidFill>
                <a:schemeClr val="accent1"/>
              </a:solidFill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1014413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8500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69bbc85e-124a-484c-b6e8-f26f596bdbac"/>
          <p:cNvGrpSpPr>
            <a:grpSpLocks noChangeAspect="1"/>
          </p:cNvGrpSpPr>
          <p:nvPr/>
        </p:nvGrpSpPr>
        <p:grpSpPr>
          <a:xfrm>
            <a:off x="1384134" y="2004137"/>
            <a:ext cx="9423733" cy="2837478"/>
            <a:chOff x="1352296" y="2075616"/>
            <a:chExt cx="9423733" cy="2837478"/>
          </a:xfrm>
        </p:grpSpPr>
        <p:sp>
          <p:nvSpPr>
            <p:cNvPr id="4" name="Freeform: Shape 1"/>
            <p:cNvSpPr>
              <a:spLocks/>
            </p:cNvSpPr>
            <p:nvPr/>
          </p:nvSpPr>
          <p:spPr bwMode="auto">
            <a:xfrm>
              <a:off x="7903489" y="4066475"/>
              <a:ext cx="461062" cy="455213"/>
            </a:xfrm>
            <a:custGeom>
              <a:avLst/>
              <a:gdLst>
                <a:gd name="T0" fmla="*/ 186 w 200"/>
                <a:gd name="T1" fmla="*/ 0 h 197"/>
                <a:gd name="T2" fmla="*/ 14 w 200"/>
                <a:gd name="T3" fmla="*/ 0 h 197"/>
                <a:gd name="T4" fmla="*/ 0 w 200"/>
                <a:gd name="T5" fmla="*/ 15 h 197"/>
                <a:gd name="T6" fmla="*/ 0 w 200"/>
                <a:gd name="T7" fmla="*/ 127 h 197"/>
                <a:gd name="T8" fmla="*/ 14 w 200"/>
                <a:gd name="T9" fmla="*/ 141 h 197"/>
                <a:gd name="T10" fmla="*/ 82 w 200"/>
                <a:gd name="T11" fmla="*/ 141 h 197"/>
                <a:gd name="T12" fmla="*/ 55 w 200"/>
                <a:gd name="T13" fmla="*/ 189 h 197"/>
                <a:gd name="T14" fmla="*/ 58 w 200"/>
                <a:gd name="T15" fmla="*/ 197 h 197"/>
                <a:gd name="T16" fmla="*/ 61 w 200"/>
                <a:gd name="T17" fmla="*/ 197 h 197"/>
                <a:gd name="T18" fmla="*/ 66 w 200"/>
                <a:gd name="T19" fmla="*/ 194 h 197"/>
                <a:gd name="T20" fmla="*/ 95 w 200"/>
                <a:gd name="T21" fmla="*/ 141 h 197"/>
                <a:gd name="T22" fmla="*/ 105 w 200"/>
                <a:gd name="T23" fmla="*/ 141 h 197"/>
                <a:gd name="T24" fmla="*/ 134 w 200"/>
                <a:gd name="T25" fmla="*/ 194 h 197"/>
                <a:gd name="T26" fmla="*/ 140 w 200"/>
                <a:gd name="T27" fmla="*/ 197 h 197"/>
                <a:gd name="T28" fmla="*/ 142 w 200"/>
                <a:gd name="T29" fmla="*/ 197 h 197"/>
                <a:gd name="T30" fmla="*/ 145 w 200"/>
                <a:gd name="T31" fmla="*/ 189 h 197"/>
                <a:gd name="T32" fmla="*/ 118 w 200"/>
                <a:gd name="T33" fmla="*/ 141 h 197"/>
                <a:gd name="T34" fmla="*/ 186 w 200"/>
                <a:gd name="T35" fmla="*/ 141 h 197"/>
                <a:gd name="T36" fmla="*/ 200 w 200"/>
                <a:gd name="T37" fmla="*/ 127 h 197"/>
                <a:gd name="T38" fmla="*/ 200 w 200"/>
                <a:gd name="T39" fmla="*/ 15 h 197"/>
                <a:gd name="T40" fmla="*/ 186 w 200"/>
                <a:gd name="T41" fmla="*/ 0 h 197"/>
                <a:gd name="T42" fmla="*/ 188 w 200"/>
                <a:gd name="T43" fmla="*/ 120 h 197"/>
                <a:gd name="T44" fmla="*/ 12 w 200"/>
                <a:gd name="T45" fmla="*/ 120 h 197"/>
                <a:gd name="T46" fmla="*/ 12 w 200"/>
                <a:gd name="T47" fmla="*/ 14 h 197"/>
                <a:gd name="T48" fmla="*/ 188 w 200"/>
                <a:gd name="T49" fmla="*/ 14 h 197"/>
                <a:gd name="T50" fmla="*/ 188 w 200"/>
                <a:gd name="T51" fmla="*/ 120 h 197"/>
                <a:gd name="T52" fmla="*/ 148 w 200"/>
                <a:gd name="T53" fmla="*/ 99 h 197"/>
                <a:gd name="T54" fmla="*/ 124 w 200"/>
                <a:gd name="T55" fmla="*/ 99 h 197"/>
                <a:gd name="T56" fmla="*/ 124 w 200"/>
                <a:gd name="T57" fmla="*/ 29 h 197"/>
                <a:gd name="T58" fmla="*/ 148 w 200"/>
                <a:gd name="T59" fmla="*/ 29 h 197"/>
                <a:gd name="T60" fmla="*/ 148 w 200"/>
                <a:gd name="T61" fmla="*/ 99 h 197"/>
                <a:gd name="T62" fmla="*/ 76 w 200"/>
                <a:gd name="T63" fmla="*/ 99 h 197"/>
                <a:gd name="T64" fmla="*/ 52 w 200"/>
                <a:gd name="T65" fmla="*/ 99 h 197"/>
                <a:gd name="T66" fmla="*/ 52 w 200"/>
                <a:gd name="T67" fmla="*/ 66 h 197"/>
                <a:gd name="T68" fmla="*/ 76 w 200"/>
                <a:gd name="T69" fmla="*/ 66 h 197"/>
                <a:gd name="T70" fmla="*/ 76 w 200"/>
                <a:gd name="T71" fmla="*/ 99 h 197"/>
                <a:gd name="T72" fmla="*/ 112 w 200"/>
                <a:gd name="T73" fmla="*/ 99 h 197"/>
                <a:gd name="T74" fmla="*/ 88 w 200"/>
                <a:gd name="T75" fmla="*/ 99 h 197"/>
                <a:gd name="T76" fmla="*/ 88 w 200"/>
                <a:gd name="T77" fmla="*/ 47 h 197"/>
                <a:gd name="T78" fmla="*/ 112 w 200"/>
                <a:gd name="T79" fmla="*/ 47 h 197"/>
                <a:gd name="T80" fmla="*/ 112 w 200"/>
                <a:gd name="T81" fmla="*/ 9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197">
                  <a:moveTo>
                    <a:pt x="186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5"/>
                    <a:pt x="6" y="141"/>
                    <a:pt x="14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55" y="189"/>
                    <a:pt x="55" y="189"/>
                    <a:pt x="55" y="189"/>
                  </a:cubicBezTo>
                  <a:cubicBezTo>
                    <a:pt x="54" y="191"/>
                    <a:pt x="55" y="195"/>
                    <a:pt x="58" y="197"/>
                  </a:cubicBezTo>
                  <a:cubicBezTo>
                    <a:pt x="59" y="197"/>
                    <a:pt x="60" y="197"/>
                    <a:pt x="61" y="197"/>
                  </a:cubicBezTo>
                  <a:cubicBezTo>
                    <a:pt x="63" y="197"/>
                    <a:pt x="65" y="196"/>
                    <a:pt x="66" y="194"/>
                  </a:cubicBezTo>
                  <a:cubicBezTo>
                    <a:pt x="95" y="141"/>
                    <a:pt x="95" y="141"/>
                    <a:pt x="95" y="141"/>
                  </a:cubicBezTo>
                  <a:cubicBezTo>
                    <a:pt x="105" y="141"/>
                    <a:pt x="105" y="141"/>
                    <a:pt x="105" y="141"/>
                  </a:cubicBezTo>
                  <a:cubicBezTo>
                    <a:pt x="134" y="194"/>
                    <a:pt x="134" y="194"/>
                    <a:pt x="134" y="194"/>
                  </a:cubicBezTo>
                  <a:cubicBezTo>
                    <a:pt x="135" y="196"/>
                    <a:pt x="137" y="197"/>
                    <a:pt x="140" y="197"/>
                  </a:cubicBezTo>
                  <a:cubicBezTo>
                    <a:pt x="140" y="197"/>
                    <a:pt x="141" y="197"/>
                    <a:pt x="142" y="197"/>
                  </a:cubicBezTo>
                  <a:cubicBezTo>
                    <a:pt x="145" y="195"/>
                    <a:pt x="146" y="191"/>
                    <a:pt x="145" y="189"/>
                  </a:cubicBezTo>
                  <a:cubicBezTo>
                    <a:pt x="118" y="141"/>
                    <a:pt x="118" y="141"/>
                    <a:pt x="118" y="141"/>
                  </a:cubicBezTo>
                  <a:cubicBezTo>
                    <a:pt x="186" y="141"/>
                    <a:pt x="186" y="141"/>
                    <a:pt x="186" y="141"/>
                  </a:cubicBezTo>
                  <a:cubicBezTo>
                    <a:pt x="194" y="141"/>
                    <a:pt x="200" y="135"/>
                    <a:pt x="200" y="127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0" y="7"/>
                    <a:pt x="194" y="0"/>
                    <a:pt x="186" y="0"/>
                  </a:cubicBezTo>
                  <a:close/>
                  <a:moveTo>
                    <a:pt x="188" y="120"/>
                  </a:moveTo>
                  <a:cubicBezTo>
                    <a:pt x="12" y="120"/>
                    <a:pt x="12" y="120"/>
                    <a:pt x="12" y="120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88" y="14"/>
                    <a:pt x="188" y="14"/>
                    <a:pt x="188" y="14"/>
                  </a:cubicBezTo>
                  <a:lnTo>
                    <a:pt x="188" y="120"/>
                  </a:lnTo>
                  <a:close/>
                  <a:moveTo>
                    <a:pt x="148" y="99"/>
                  </a:moveTo>
                  <a:cubicBezTo>
                    <a:pt x="124" y="99"/>
                    <a:pt x="124" y="99"/>
                    <a:pt x="124" y="9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48" y="29"/>
                    <a:pt x="148" y="29"/>
                    <a:pt x="148" y="29"/>
                  </a:cubicBezTo>
                  <a:lnTo>
                    <a:pt x="148" y="99"/>
                  </a:lnTo>
                  <a:close/>
                  <a:moveTo>
                    <a:pt x="76" y="99"/>
                  </a:moveTo>
                  <a:cubicBezTo>
                    <a:pt x="52" y="99"/>
                    <a:pt x="52" y="99"/>
                    <a:pt x="52" y="99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76" y="66"/>
                    <a:pt x="76" y="66"/>
                    <a:pt x="76" y="66"/>
                  </a:cubicBezTo>
                  <a:lnTo>
                    <a:pt x="76" y="99"/>
                  </a:lnTo>
                  <a:close/>
                  <a:moveTo>
                    <a:pt x="112" y="99"/>
                  </a:moveTo>
                  <a:cubicBezTo>
                    <a:pt x="88" y="99"/>
                    <a:pt x="88" y="99"/>
                    <a:pt x="88" y="99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112" y="47"/>
                    <a:pt x="112" y="47"/>
                    <a:pt x="112" y="47"/>
                  </a:cubicBezTo>
                  <a:lnTo>
                    <a:pt x="112" y="9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Freeform: Shape 2"/>
            <p:cNvSpPr>
              <a:spLocks/>
            </p:cNvSpPr>
            <p:nvPr/>
          </p:nvSpPr>
          <p:spPr bwMode="auto">
            <a:xfrm>
              <a:off x="1356335" y="2075616"/>
              <a:ext cx="361721" cy="468171"/>
            </a:xfrm>
            <a:custGeom>
              <a:avLst/>
              <a:gdLst>
                <a:gd name="T0" fmla="*/ 130 w 148"/>
                <a:gd name="T1" fmla="*/ 112 h 191"/>
                <a:gd name="T2" fmla="*/ 148 w 148"/>
                <a:gd name="T3" fmla="*/ 67 h 191"/>
                <a:gd name="T4" fmla="*/ 82 w 148"/>
                <a:gd name="T5" fmla="*/ 0 h 191"/>
                <a:gd name="T6" fmla="*/ 45 w 148"/>
                <a:gd name="T7" fmla="*/ 12 h 191"/>
                <a:gd name="T8" fmla="*/ 44 w 148"/>
                <a:gd name="T9" fmla="*/ 12 h 191"/>
                <a:gd name="T10" fmla="*/ 43 w 148"/>
                <a:gd name="T11" fmla="*/ 13 h 191"/>
                <a:gd name="T12" fmla="*/ 28 w 148"/>
                <a:gd name="T13" fmla="*/ 28 h 191"/>
                <a:gd name="T14" fmla="*/ 17 w 148"/>
                <a:gd name="T15" fmla="*/ 53 h 191"/>
                <a:gd name="T16" fmla="*/ 20 w 148"/>
                <a:gd name="T17" fmla="*/ 74 h 191"/>
                <a:gd name="T18" fmla="*/ 2 w 148"/>
                <a:gd name="T19" fmla="*/ 101 h 191"/>
                <a:gd name="T20" fmla="*/ 7 w 148"/>
                <a:gd name="T21" fmla="*/ 110 h 191"/>
                <a:gd name="T22" fmla="*/ 18 w 148"/>
                <a:gd name="T23" fmla="*/ 110 h 191"/>
                <a:gd name="T24" fmla="*/ 19 w 148"/>
                <a:gd name="T25" fmla="*/ 118 h 191"/>
                <a:gd name="T26" fmla="*/ 22 w 148"/>
                <a:gd name="T27" fmla="*/ 122 h 191"/>
                <a:gd name="T28" fmla="*/ 20 w 148"/>
                <a:gd name="T29" fmla="*/ 129 h 191"/>
                <a:gd name="T30" fmla="*/ 25 w 148"/>
                <a:gd name="T31" fmla="*/ 133 h 191"/>
                <a:gd name="T32" fmla="*/ 35 w 148"/>
                <a:gd name="T33" fmla="*/ 152 h 191"/>
                <a:gd name="T34" fmla="*/ 44 w 148"/>
                <a:gd name="T35" fmla="*/ 151 h 191"/>
                <a:gd name="T36" fmla="*/ 51 w 148"/>
                <a:gd name="T37" fmla="*/ 150 h 191"/>
                <a:gd name="T38" fmla="*/ 60 w 148"/>
                <a:gd name="T39" fmla="*/ 159 h 191"/>
                <a:gd name="T40" fmla="*/ 58 w 148"/>
                <a:gd name="T41" fmla="*/ 171 h 191"/>
                <a:gd name="T42" fmla="*/ 49 w 148"/>
                <a:gd name="T43" fmla="*/ 191 h 191"/>
                <a:gd name="T44" fmla="*/ 89 w 148"/>
                <a:gd name="T45" fmla="*/ 171 h 191"/>
                <a:gd name="T46" fmla="*/ 131 w 148"/>
                <a:gd name="T47" fmla="*/ 163 h 191"/>
                <a:gd name="T48" fmla="*/ 130 w 148"/>
                <a:gd name="T49" fmla="*/ 112 h 191"/>
                <a:gd name="T50" fmla="*/ 104 w 148"/>
                <a:gd name="T51" fmla="*/ 76 h 191"/>
                <a:gd name="T52" fmla="*/ 101 w 148"/>
                <a:gd name="T53" fmla="*/ 72 h 191"/>
                <a:gd name="T54" fmla="*/ 70 w 148"/>
                <a:gd name="T55" fmla="*/ 114 h 191"/>
                <a:gd name="T56" fmla="*/ 76 w 148"/>
                <a:gd name="T57" fmla="*/ 78 h 191"/>
                <a:gd name="T58" fmla="*/ 63 w 148"/>
                <a:gd name="T59" fmla="*/ 78 h 191"/>
                <a:gd name="T60" fmla="*/ 68 w 148"/>
                <a:gd name="T61" fmla="*/ 59 h 191"/>
                <a:gd name="T62" fmla="*/ 62 w 148"/>
                <a:gd name="T63" fmla="*/ 59 h 191"/>
                <a:gd name="T64" fmla="*/ 49 w 148"/>
                <a:gd name="T65" fmla="*/ 22 h 191"/>
                <a:gd name="T66" fmla="*/ 49 w 148"/>
                <a:gd name="T67" fmla="*/ 21 h 191"/>
                <a:gd name="T68" fmla="*/ 49 w 148"/>
                <a:gd name="T69" fmla="*/ 21 h 191"/>
                <a:gd name="T70" fmla="*/ 49 w 148"/>
                <a:gd name="T71" fmla="*/ 21 h 191"/>
                <a:gd name="T72" fmla="*/ 50 w 148"/>
                <a:gd name="T73" fmla="*/ 21 h 191"/>
                <a:gd name="T74" fmla="*/ 82 w 148"/>
                <a:gd name="T75" fmla="*/ 11 h 191"/>
                <a:gd name="T76" fmla="*/ 135 w 148"/>
                <a:gd name="T77" fmla="*/ 48 h 191"/>
                <a:gd name="T78" fmla="*/ 135 w 148"/>
                <a:gd name="T79" fmla="*/ 70 h 191"/>
                <a:gd name="T80" fmla="*/ 104 w 148"/>
                <a:gd name="T81" fmla="*/ 76 h 191"/>
                <a:gd name="T82" fmla="*/ 90 w 148"/>
                <a:gd name="T83" fmla="*/ 61 h 191"/>
                <a:gd name="T84" fmla="*/ 103 w 148"/>
                <a:gd name="T85" fmla="*/ 61 h 191"/>
                <a:gd name="T86" fmla="*/ 75 w 148"/>
                <a:gd name="T87" fmla="*/ 102 h 191"/>
                <a:gd name="T88" fmla="*/ 81 w 148"/>
                <a:gd name="T89" fmla="*/ 74 h 191"/>
                <a:gd name="T90" fmla="*/ 68 w 148"/>
                <a:gd name="T91" fmla="*/ 74 h 191"/>
                <a:gd name="T92" fmla="*/ 76 w 148"/>
                <a:gd name="T93" fmla="*/ 40 h 191"/>
                <a:gd name="T94" fmla="*/ 97 w 148"/>
                <a:gd name="T95" fmla="*/ 40 h 191"/>
                <a:gd name="T96" fmla="*/ 90 w 148"/>
                <a:gd name="T97" fmla="*/ 6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8" h="191">
                  <a:moveTo>
                    <a:pt x="130" y="112"/>
                  </a:moveTo>
                  <a:cubicBezTo>
                    <a:pt x="142" y="92"/>
                    <a:pt x="148" y="84"/>
                    <a:pt x="148" y="67"/>
                  </a:cubicBezTo>
                  <a:cubicBezTo>
                    <a:pt x="148" y="30"/>
                    <a:pt x="118" y="0"/>
                    <a:pt x="82" y="0"/>
                  </a:cubicBezTo>
                  <a:cubicBezTo>
                    <a:pt x="68" y="0"/>
                    <a:pt x="55" y="5"/>
                    <a:pt x="45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3" y="13"/>
                  </a:cubicBezTo>
                  <a:cubicBezTo>
                    <a:pt x="37" y="17"/>
                    <a:pt x="32" y="22"/>
                    <a:pt x="28" y="28"/>
                  </a:cubicBezTo>
                  <a:cubicBezTo>
                    <a:pt x="23" y="35"/>
                    <a:pt x="19" y="44"/>
                    <a:pt x="17" y="53"/>
                  </a:cubicBezTo>
                  <a:cubicBezTo>
                    <a:pt x="14" y="68"/>
                    <a:pt x="20" y="68"/>
                    <a:pt x="20" y="74"/>
                  </a:cubicBezTo>
                  <a:cubicBezTo>
                    <a:pt x="20" y="79"/>
                    <a:pt x="11" y="89"/>
                    <a:pt x="2" y="101"/>
                  </a:cubicBezTo>
                  <a:cubicBezTo>
                    <a:pt x="0" y="104"/>
                    <a:pt x="1" y="110"/>
                    <a:pt x="7" y="110"/>
                  </a:cubicBezTo>
                  <a:cubicBezTo>
                    <a:pt x="18" y="110"/>
                    <a:pt x="18" y="110"/>
                    <a:pt x="18" y="110"/>
                  </a:cubicBezTo>
                  <a:cubicBezTo>
                    <a:pt x="25" y="110"/>
                    <a:pt x="20" y="117"/>
                    <a:pt x="19" y="118"/>
                  </a:cubicBezTo>
                  <a:cubicBezTo>
                    <a:pt x="19" y="119"/>
                    <a:pt x="22" y="122"/>
                    <a:pt x="22" y="122"/>
                  </a:cubicBezTo>
                  <a:cubicBezTo>
                    <a:pt x="22" y="122"/>
                    <a:pt x="18" y="126"/>
                    <a:pt x="20" y="129"/>
                  </a:cubicBezTo>
                  <a:cubicBezTo>
                    <a:pt x="20" y="130"/>
                    <a:pt x="26" y="129"/>
                    <a:pt x="25" y="133"/>
                  </a:cubicBezTo>
                  <a:cubicBezTo>
                    <a:pt x="21" y="150"/>
                    <a:pt x="30" y="152"/>
                    <a:pt x="35" y="152"/>
                  </a:cubicBezTo>
                  <a:cubicBezTo>
                    <a:pt x="38" y="152"/>
                    <a:pt x="41" y="152"/>
                    <a:pt x="44" y="151"/>
                  </a:cubicBezTo>
                  <a:cubicBezTo>
                    <a:pt x="46" y="150"/>
                    <a:pt x="49" y="150"/>
                    <a:pt x="51" y="150"/>
                  </a:cubicBezTo>
                  <a:cubicBezTo>
                    <a:pt x="57" y="150"/>
                    <a:pt x="61" y="153"/>
                    <a:pt x="60" y="159"/>
                  </a:cubicBezTo>
                  <a:cubicBezTo>
                    <a:pt x="58" y="164"/>
                    <a:pt x="58" y="167"/>
                    <a:pt x="58" y="171"/>
                  </a:cubicBezTo>
                  <a:cubicBezTo>
                    <a:pt x="57" y="175"/>
                    <a:pt x="49" y="191"/>
                    <a:pt x="49" y="191"/>
                  </a:cubicBezTo>
                  <a:cubicBezTo>
                    <a:pt x="49" y="191"/>
                    <a:pt x="62" y="182"/>
                    <a:pt x="89" y="171"/>
                  </a:cubicBezTo>
                  <a:cubicBezTo>
                    <a:pt x="115" y="159"/>
                    <a:pt x="131" y="163"/>
                    <a:pt x="131" y="163"/>
                  </a:cubicBezTo>
                  <a:cubicBezTo>
                    <a:pt x="131" y="163"/>
                    <a:pt x="118" y="132"/>
                    <a:pt x="130" y="112"/>
                  </a:cubicBezTo>
                  <a:close/>
                  <a:moveTo>
                    <a:pt x="104" y="76"/>
                  </a:moveTo>
                  <a:cubicBezTo>
                    <a:pt x="103" y="75"/>
                    <a:pt x="102" y="73"/>
                    <a:pt x="101" y="72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6" y="59"/>
                    <a:pt x="64" y="59"/>
                    <a:pt x="62" y="59"/>
                  </a:cubicBezTo>
                  <a:cubicBezTo>
                    <a:pt x="37" y="62"/>
                    <a:pt x="30" y="36"/>
                    <a:pt x="49" y="22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9" y="14"/>
                    <a:pt x="70" y="11"/>
                    <a:pt x="82" y="11"/>
                  </a:cubicBezTo>
                  <a:cubicBezTo>
                    <a:pt x="106" y="11"/>
                    <a:pt x="127" y="26"/>
                    <a:pt x="135" y="48"/>
                  </a:cubicBezTo>
                  <a:cubicBezTo>
                    <a:pt x="138" y="57"/>
                    <a:pt x="138" y="63"/>
                    <a:pt x="135" y="70"/>
                  </a:cubicBezTo>
                  <a:cubicBezTo>
                    <a:pt x="130" y="82"/>
                    <a:pt x="108" y="83"/>
                    <a:pt x="104" y="76"/>
                  </a:cubicBezTo>
                  <a:close/>
                  <a:moveTo>
                    <a:pt x="90" y="61"/>
                  </a:moveTo>
                  <a:cubicBezTo>
                    <a:pt x="103" y="61"/>
                    <a:pt x="103" y="61"/>
                    <a:pt x="103" y="61"/>
                  </a:cubicBezTo>
                  <a:cubicBezTo>
                    <a:pt x="75" y="102"/>
                    <a:pt x="75" y="102"/>
                    <a:pt x="75" y="102"/>
                  </a:cubicBezTo>
                  <a:cubicBezTo>
                    <a:pt x="81" y="74"/>
                    <a:pt x="81" y="74"/>
                    <a:pt x="81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76" y="40"/>
                    <a:pt x="76" y="40"/>
                    <a:pt x="76" y="40"/>
                  </a:cubicBezTo>
                  <a:cubicBezTo>
                    <a:pt x="97" y="40"/>
                    <a:pt x="97" y="40"/>
                    <a:pt x="97" y="40"/>
                  </a:cubicBezTo>
                  <a:lnTo>
                    <a:pt x="90" y="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Freeform: Shape 3"/>
            <p:cNvSpPr>
              <a:spLocks/>
            </p:cNvSpPr>
            <p:nvPr/>
          </p:nvSpPr>
          <p:spPr bwMode="auto">
            <a:xfrm>
              <a:off x="4655249" y="2104199"/>
              <a:ext cx="520028" cy="411005"/>
            </a:xfrm>
            <a:custGeom>
              <a:avLst/>
              <a:gdLst>
                <a:gd name="T0" fmla="*/ 41 w 228"/>
                <a:gd name="T1" fmla="*/ 93 h 180"/>
                <a:gd name="T2" fmla="*/ 74 w 228"/>
                <a:gd name="T3" fmla="*/ 131 h 180"/>
                <a:gd name="T4" fmla="*/ 86 w 228"/>
                <a:gd name="T5" fmla="*/ 128 h 180"/>
                <a:gd name="T6" fmla="*/ 75 w 228"/>
                <a:gd name="T7" fmla="*/ 93 h 180"/>
                <a:gd name="T8" fmla="*/ 116 w 228"/>
                <a:gd name="T9" fmla="*/ 115 h 180"/>
                <a:gd name="T10" fmla="*/ 123 w 228"/>
                <a:gd name="T11" fmla="*/ 93 h 180"/>
                <a:gd name="T12" fmla="*/ 163 w 228"/>
                <a:gd name="T13" fmla="*/ 86 h 180"/>
                <a:gd name="T14" fmla="*/ 123 w 228"/>
                <a:gd name="T15" fmla="*/ 56 h 180"/>
                <a:gd name="T16" fmla="*/ 164 w 228"/>
                <a:gd name="T17" fmla="*/ 86 h 180"/>
                <a:gd name="T18" fmla="*/ 165 w 228"/>
                <a:gd name="T19" fmla="*/ 48 h 180"/>
                <a:gd name="T20" fmla="*/ 187 w 228"/>
                <a:gd name="T21" fmla="*/ 49 h 180"/>
                <a:gd name="T22" fmla="*/ 120 w 228"/>
                <a:gd name="T23" fmla="*/ 0 h 180"/>
                <a:gd name="T24" fmla="*/ 45 w 228"/>
                <a:gd name="T25" fmla="*/ 139 h 180"/>
                <a:gd name="T26" fmla="*/ 177 w 228"/>
                <a:gd name="T27" fmla="*/ 35 h 180"/>
                <a:gd name="T28" fmla="*/ 148 w 228"/>
                <a:gd name="T29" fmla="*/ 16 h 180"/>
                <a:gd name="T30" fmla="*/ 123 w 228"/>
                <a:gd name="T31" fmla="*/ 11 h 180"/>
                <a:gd name="T32" fmla="*/ 156 w 228"/>
                <a:gd name="T33" fmla="*/ 44 h 180"/>
                <a:gd name="T34" fmla="*/ 123 w 228"/>
                <a:gd name="T35" fmla="*/ 11 h 180"/>
                <a:gd name="T36" fmla="*/ 75 w 228"/>
                <a:gd name="T37" fmla="*/ 86 h 180"/>
                <a:gd name="T38" fmla="*/ 116 w 228"/>
                <a:gd name="T39" fmla="*/ 56 h 180"/>
                <a:gd name="T40" fmla="*/ 108 w 228"/>
                <a:gd name="T41" fmla="*/ 12 h 180"/>
                <a:gd name="T42" fmla="*/ 116 w 228"/>
                <a:gd name="T43" fmla="*/ 48 h 180"/>
                <a:gd name="T44" fmla="*/ 108 w 228"/>
                <a:gd name="T45" fmla="*/ 12 h 180"/>
                <a:gd name="T46" fmla="*/ 76 w 228"/>
                <a:gd name="T47" fmla="*/ 41 h 180"/>
                <a:gd name="T48" fmla="*/ 91 w 228"/>
                <a:gd name="T49" fmla="*/ 16 h 180"/>
                <a:gd name="T50" fmla="*/ 74 w 228"/>
                <a:gd name="T51" fmla="*/ 48 h 180"/>
                <a:gd name="T52" fmla="*/ 41 w 228"/>
                <a:gd name="T53" fmla="*/ 86 h 180"/>
                <a:gd name="T54" fmla="*/ 199 w 228"/>
                <a:gd name="T55" fmla="*/ 106 h 180"/>
                <a:gd name="T56" fmla="*/ 181 w 228"/>
                <a:gd name="T57" fmla="*/ 139 h 180"/>
                <a:gd name="T58" fmla="*/ 167 w 228"/>
                <a:gd name="T59" fmla="*/ 126 h 180"/>
                <a:gd name="T60" fmla="*/ 156 w 228"/>
                <a:gd name="T61" fmla="*/ 136 h 180"/>
                <a:gd name="T62" fmla="*/ 123 w 228"/>
                <a:gd name="T63" fmla="*/ 169 h 180"/>
                <a:gd name="T64" fmla="*/ 116 w 228"/>
                <a:gd name="T65" fmla="*/ 148 h 180"/>
                <a:gd name="T66" fmla="*/ 108 w 228"/>
                <a:gd name="T67" fmla="*/ 168 h 180"/>
                <a:gd name="T68" fmla="*/ 87 w 228"/>
                <a:gd name="T69" fmla="*/ 158 h 180"/>
                <a:gd name="T70" fmla="*/ 82 w 228"/>
                <a:gd name="T71" fmla="*/ 159 h 180"/>
                <a:gd name="T72" fmla="*/ 120 w 228"/>
                <a:gd name="T73" fmla="*/ 180 h 180"/>
                <a:gd name="T74" fmla="*/ 205 w 228"/>
                <a:gd name="T75" fmla="*/ 106 h 180"/>
                <a:gd name="T76" fmla="*/ 148 w 228"/>
                <a:gd name="T77" fmla="*/ 163 h 180"/>
                <a:gd name="T78" fmla="*/ 177 w 228"/>
                <a:gd name="T79" fmla="*/ 144 h 180"/>
                <a:gd name="T80" fmla="*/ 228 w 228"/>
                <a:gd name="T81" fmla="*/ 75 h 180"/>
                <a:gd name="T82" fmla="*/ 198 w 228"/>
                <a:gd name="T83" fmla="*/ 97 h 180"/>
                <a:gd name="T84" fmla="*/ 26 w 228"/>
                <a:gd name="T85" fmla="*/ 157 h 180"/>
                <a:gd name="T86" fmla="*/ 31 w 228"/>
                <a:gd name="T87" fmla="*/ 148 h 180"/>
                <a:gd name="T88" fmla="*/ 183 w 228"/>
                <a:gd name="T89" fmla="*/ 81 h 180"/>
                <a:gd name="T90" fmla="*/ 205 w 228"/>
                <a:gd name="T91" fmla="*/ 5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8" h="180">
                  <a:moveTo>
                    <a:pt x="57" y="137"/>
                  </a:moveTo>
                  <a:cubicBezTo>
                    <a:pt x="47" y="125"/>
                    <a:pt x="42" y="110"/>
                    <a:pt x="41" y="93"/>
                  </a:cubicBezTo>
                  <a:cubicBezTo>
                    <a:pt x="68" y="93"/>
                    <a:pt x="68" y="93"/>
                    <a:pt x="68" y="93"/>
                  </a:cubicBezTo>
                  <a:cubicBezTo>
                    <a:pt x="68" y="107"/>
                    <a:pt x="70" y="120"/>
                    <a:pt x="74" y="131"/>
                  </a:cubicBezTo>
                  <a:cubicBezTo>
                    <a:pt x="72" y="132"/>
                    <a:pt x="70" y="133"/>
                    <a:pt x="68" y="134"/>
                  </a:cubicBezTo>
                  <a:cubicBezTo>
                    <a:pt x="74" y="132"/>
                    <a:pt x="80" y="130"/>
                    <a:pt x="86" y="128"/>
                  </a:cubicBezTo>
                  <a:cubicBezTo>
                    <a:pt x="84" y="128"/>
                    <a:pt x="83" y="129"/>
                    <a:pt x="81" y="129"/>
                  </a:cubicBezTo>
                  <a:cubicBezTo>
                    <a:pt x="78" y="119"/>
                    <a:pt x="75" y="106"/>
                    <a:pt x="75" y="93"/>
                  </a:cubicBezTo>
                  <a:cubicBezTo>
                    <a:pt x="116" y="93"/>
                    <a:pt x="116" y="93"/>
                    <a:pt x="116" y="93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9" y="114"/>
                    <a:pt x="121" y="113"/>
                    <a:pt x="123" y="112"/>
                  </a:cubicBezTo>
                  <a:cubicBezTo>
                    <a:pt x="123" y="93"/>
                    <a:pt x="123" y="93"/>
                    <a:pt x="123" y="93"/>
                  </a:cubicBezTo>
                  <a:cubicBezTo>
                    <a:pt x="153" y="93"/>
                    <a:pt x="153" y="93"/>
                    <a:pt x="153" y="93"/>
                  </a:cubicBezTo>
                  <a:cubicBezTo>
                    <a:pt x="157" y="91"/>
                    <a:pt x="160" y="89"/>
                    <a:pt x="163" y="86"/>
                  </a:cubicBezTo>
                  <a:cubicBezTo>
                    <a:pt x="123" y="86"/>
                    <a:pt x="123" y="86"/>
                    <a:pt x="123" y="86"/>
                  </a:cubicBezTo>
                  <a:cubicBezTo>
                    <a:pt x="123" y="56"/>
                    <a:pt x="123" y="56"/>
                    <a:pt x="123" y="56"/>
                  </a:cubicBezTo>
                  <a:cubicBezTo>
                    <a:pt x="136" y="55"/>
                    <a:pt x="148" y="54"/>
                    <a:pt x="159" y="50"/>
                  </a:cubicBezTo>
                  <a:cubicBezTo>
                    <a:pt x="162" y="61"/>
                    <a:pt x="164" y="73"/>
                    <a:pt x="164" y="86"/>
                  </a:cubicBezTo>
                  <a:cubicBezTo>
                    <a:pt x="167" y="84"/>
                    <a:pt x="169" y="82"/>
                    <a:pt x="171" y="80"/>
                  </a:cubicBezTo>
                  <a:cubicBezTo>
                    <a:pt x="170" y="69"/>
                    <a:pt x="168" y="58"/>
                    <a:pt x="165" y="48"/>
                  </a:cubicBezTo>
                  <a:cubicBezTo>
                    <a:pt x="171" y="46"/>
                    <a:pt x="177" y="44"/>
                    <a:pt x="181" y="41"/>
                  </a:cubicBezTo>
                  <a:cubicBezTo>
                    <a:pt x="184" y="44"/>
                    <a:pt x="185" y="46"/>
                    <a:pt x="187" y="49"/>
                  </a:cubicBezTo>
                  <a:cubicBezTo>
                    <a:pt x="190" y="47"/>
                    <a:pt x="194" y="46"/>
                    <a:pt x="197" y="45"/>
                  </a:cubicBezTo>
                  <a:cubicBezTo>
                    <a:pt x="182" y="18"/>
                    <a:pt x="153" y="0"/>
                    <a:pt x="120" y="0"/>
                  </a:cubicBezTo>
                  <a:cubicBezTo>
                    <a:pt x="70" y="0"/>
                    <a:pt x="30" y="40"/>
                    <a:pt x="30" y="90"/>
                  </a:cubicBezTo>
                  <a:cubicBezTo>
                    <a:pt x="30" y="108"/>
                    <a:pt x="35" y="125"/>
                    <a:pt x="45" y="139"/>
                  </a:cubicBezTo>
                  <a:cubicBezTo>
                    <a:pt x="49" y="139"/>
                    <a:pt x="52" y="138"/>
                    <a:pt x="57" y="137"/>
                  </a:cubicBezTo>
                  <a:close/>
                  <a:moveTo>
                    <a:pt x="177" y="35"/>
                  </a:moveTo>
                  <a:cubicBezTo>
                    <a:pt x="172" y="38"/>
                    <a:pt x="168" y="40"/>
                    <a:pt x="163" y="41"/>
                  </a:cubicBezTo>
                  <a:cubicBezTo>
                    <a:pt x="159" y="31"/>
                    <a:pt x="154" y="23"/>
                    <a:pt x="148" y="16"/>
                  </a:cubicBezTo>
                  <a:cubicBezTo>
                    <a:pt x="159" y="20"/>
                    <a:pt x="169" y="27"/>
                    <a:pt x="177" y="35"/>
                  </a:cubicBezTo>
                  <a:close/>
                  <a:moveTo>
                    <a:pt x="123" y="11"/>
                  </a:moveTo>
                  <a:cubicBezTo>
                    <a:pt x="126" y="11"/>
                    <a:pt x="128" y="11"/>
                    <a:pt x="131" y="12"/>
                  </a:cubicBezTo>
                  <a:cubicBezTo>
                    <a:pt x="141" y="17"/>
                    <a:pt x="150" y="28"/>
                    <a:pt x="156" y="44"/>
                  </a:cubicBezTo>
                  <a:cubicBezTo>
                    <a:pt x="146" y="46"/>
                    <a:pt x="135" y="48"/>
                    <a:pt x="123" y="48"/>
                  </a:cubicBezTo>
                  <a:lnTo>
                    <a:pt x="123" y="11"/>
                  </a:lnTo>
                  <a:close/>
                  <a:moveTo>
                    <a:pt x="116" y="86"/>
                  </a:moveTo>
                  <a:cubicBezTo>
                    <a:pt x="75" y="86"/>
                    <a:pt x="75" y="86"/>
                    <a:pt x="75" y="86"/>
                  </a:cubicBezTo>
                  <a:cubicBezTo>
                    <a:pt x="75" y="73"/>
                    <a:pt x="78" y="61"/>
                    <a:pt x="81" y="50"/>
                  </a:cubicBezTo>
                  <a:cubicBezTo>
                    <a:pt x="92" y="54"/>
                    <a:pt x="104" y="55"/>
                    <a:pt x="116" y="56"/>
                  </a:cubicBezTo>
                  <a:lnTo>
                    <a:pt x="116" y="86"/>
                  </a:lnTo>
                  <a:close/>
                  <a:moveTo>
                    <a:pt x="108" y="12"/>
                  </a:moveTo>
                  <a:cubicBezTo>
                    <a:pt x="111" y="11"/>
                    <a:pt x="113" y="11"/>
                    <a:pt x="116" y="11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04" y="48"/>
                    <a:pt x="93" y="46"/>
                    <a:pt x="83" y="44"/>
                  </a:cubicBezTo>
                  <a:cubicBezTo>
                    <a:pt x="89" y="28"/>
                    <a:pt x="98" y="17"/>
                    <a:pt x="108" y="12"/>
                  </a:cubicBezTo>
                  <a:close/>
                  <a:moveTo>
                    <a:pt x="91" y="16"/>
                  </a:moveTo>
                  <a:cubicBezTo>
                    <a:pt x="85" y="23"/>
                    <a:pt x="80" y="31"/>
                    <a:pt x="76" y="41"/>
                  </a:cubicBezTo>
                  <a:cubicBezTo>
                    <a:pt x="72" y="40"/>
                    <a:pt x="67" y="38"/>
                    <a:pt x="63" y="35"/>
                  </a:cubicBezTo>
                  <a:cubicBezTo>
                    <a:pt x="71" y="27"/>
                    <a:pt x="80" y="20"/>
                    <a:pt x="91" y="16"/>
                  </a:cubicBezTo>
                  <a:close/>
                  <a:moveTo>
                    <a:pt x="58" y="41"/>
                  </a:moveTo>
                  <a:cubicBezTo>
                    <a:pt x="63" y="44"/>
                    <a:pt x="68" y="46"/>
                    <a:pt x="74" y="48"/>
                  </a:cubicBezTo>
                  <a:cubicBezTo>
                    <a:pt x="70" y="60"/>
                    <a:pt x="68" y="73"/>
                    <a:pt x="68" y="86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42" y="69"/>
                    <a:pt x="48" y="53"/>
                    <a:pt x="58" y="41"/>
                  </a:cubicBezTo>
                  <a:close/>
                  <a:moveTo>
                    <a:pt x="199" y="106"/>
                  </a:moveTo>
                  <a:cubicBezTo>
                    <a:pt x="198" y="106"/>
                    <a:pt x="197" y="107"/>
                    <a:pt x="196" y="108"/>
                  </a:cubicBezTo>
                  <a:cubicBezTo>
                    <a:pt x="194" y="119"/>
                    <a:pt x="189" y="130"/>
                    <a:pt x="181" y="139"/>
                  </a:cubicBezTo>
                  <a:cubicBezTo>
                    <a:pt x="177" y="136"/>
                    <a:pt x="171" y="134"/>
                    <a:pt x="165" y="131"/>
                  </a:cubicBezTo>
                  <a:cubicBezTo>
                    <a:pt x="166" y="130"/>
                    <a:pt x="166" y="128"/>
                    <a:pt x="167" y="126"/>
                  </a:cubicBezTo>
                  <a:cubicBezTo>
                    <a:pt x="161" y="129"/>
                    <a:pt x="156" y="132"/>
                    <a:pt x="150" y="135"/>
                  </a:cubicBezTo>
                  <a:cubicBezTo>
                    <a:pt x="152" y="135"/>
                    <a:pt x="154" y="136"/>
                    <a:pt x="156" y="136"/>
                  </a:cubicBezTo>
                  <a:cubicBezTo>
                    <a:pt x="150" y="152"/>
                    <a:pt x="141" y="163"/>
                    <a:pt x="131" y="168"/>
                  </a:cubicBezTo>
                  <a:cubicBezTo>
                    <a:pt x="128" y="168"/>
                    <a:pt x="126" y="169"/>
                    <a:pt x="123" y="169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1" y="147"/>
                    <a:pt x="118" y="147"/>
                    <a:pt x="116" y="148"/>
                  </a:cubicBezTo>
                  <a:cubicBezTo>
                    <a:pt x="116" y="169"/>
                    <a:pt x="116" y="169"/>
                    <a:pt x="116" y="169"/>
                  </a:cubicBezTo>
                  <a:cubicBezTo>
                    <a:pt x="113" y="169"/>
                    <a:pt x="111" y="168"/>
                    <a:pt x="108" y="168"/>
                  </a:cubicBezTo>
                  <a:cubicBezTo>
                    <a:pt x="103" y="165"/>
                    <a:pt x="98" y="161"/>
                    <a:pt x="94" y="156"/>
                  </a:cubicBezTo>
                  <a:cubicBezTo>
                    <a:pt x="91" y="156"/>
                    <a:pt x="89" y="157"/>
                    <a:pt x="87" y="158"/>
                  </a:cubicBezTo>
                  <a:cubicBezTo>
                    <a:pt x="88" y="160"/>
                    <a:pt x="90" y="162"/>
                    <a:pt x="91" y="163"/>
                  </a:cubicBezTo>
                  <a:cubicBezTo>
                    <a:pt x="88" y="162"/>
                    <a:pt x="85" y="161"/>
                    <a:pt x="82" y="159"/>
                  </a:cubicBezTo>
                  <a:cubicBezTo>
                    <a:pt x="77" y="160"/>
                    <a:pt x="72" y="161"/>
                    <a:pt x="67" y="162"/>
                  </a:cubicBezTo>
                  <a:cubicBezTo>
                    <a:pt x="82" y="173"/>
                    <a:pt x="100" y="180"/>
                    <a:pt x="120" y="180"/>
                  </a:cubicBezTo>
                  <a:cubicBezTo>
                    <a:pt x="164" y="180"/>
                    <a:pt x="200" y="148"/>
                    <a:pt x="208" y="106"/>
                  </a:cubicBezTo>
                  <a:cubicBezTo>
                    <a:pt x="207" y="106"/>
                    <a:pt x="206" y="106"/>
                    <a:pt x="205" y="106"/>
                  </a:cubicBezTo>
                  <a:cubicBezTo>
                    <a:pt x="203" y="106"/>
                    <a:pt x="201" y="106"/>
                    <a:pt x="199" y="106"/>
                  </a:cubicBezTo>
                  <a:close/>
                  <a:moveTo>
                    <a:pt x="148" y="163"/>
                  </a:moveTo>
                  <a:cubicBezTo>
                    <a:pt x="154" y="157"/>
                    <a:pt x="159" y="148"/>
                    <a:pt x="163" y="138"/>
                  </a:cubicBezTo>
                  <a:cubicBezTo>
                    <a:pt x="168" y="140"/>
                    <a:pt x="172" y="142"/>
                    <a:pt x="177" y="144"/>
                  </a:cubicBezTo>
                  <a:cubicBezTo>
                    <a:pt x="169" y="153"/>
                    <a:pt x="159" y="159"/>
                    <a:pt x="148" y="163"/>
                  </a:cubicBezTo>
                  <a:close/>
                  <a:moveTo>
                    <a:pt x="228" y="75"/>
                  </a:moveTo>
                  <a:cubicBezTo>
                    <a:pt x="228" y="88"/>
                    <a:pt x="218" y="98"/>
                    <a:pt x="205" y="98"/>
                  </a:cubicBezTo>
                  <a:cubicBezTo>
                    <a:pt x="202" y="98"/>
                    <a:pt x="200" y="98"/>
                    <a:pt x="198" y="97"/>
                  </a:cubicBezTo>
                  <a:cubicBezTo>
                    <a:pt x="182" y="109"/>
                    <a:pt x="162" y="121"/>
                    <a:pt x="138" y="131"/>
                  </a:cubicBezTo>
                  <a:cubicBezTo>
                    <a:pt x="88" y="153"/>
                    <a:pt x="41" y="161"/>
                    <a:pt x="26" y="157"/>
                  </a:cubicBezTo>
                  <a:cubicBezTo>
                    <a:pt x="0" y="151"/>
                    <a:pt x="31" y="122"/>
                    <a:pt x="31" y="122"/>
                  </a:cubicBezTo>
                  <a:cubicBezTo>
                    <a:pt x="31" y="122"/>
                    <a:pt x="15" y="148"/>
                    <a:pt x="31" y="148"/>
                  </a:cubicBezTo>
                  <a:cubicBezTo>
                    <a:pt x="55" y="149"/>
                    <a:pt x="103" y="132"/>
                    <a:pt x="131" y="117"/>
                  </a:cubicBezTo>
                  <a:cubicBezTo>
                    <a:pt x="153" y="104"/>
                    <a:pt x="170" y="92"/>
                    <a:pt x="183" y="81"/>
                  </a:cubicBezTo>
                  <a:cubicBezTo>
                    <a:pt x="182" y="79"/>
                    <a:pt x="182" y="77"/>
                    <a:pt x="182" y="75"/>
                  </a:cubicBezTo>
                  <a:cubicBezTo>
                    <a:pt x="182" y="62"/>
                    <a:pt x="192" y="52"/>
                    <a:pt x="205" y="52"/>
                  </a:cubicBezTo>
                  <a:cubicBezTo>
                    <a:pt x="218" y="52"/>
                    <a:pt x="228" y="62"/>
                    <a:pt x="228" y="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Freeform: Shape 4"/>
            <p:cNvSpPr>
              <a:spLocks/>
            </p:cNvSpPr>
            <p:nvPr/>
          </p:nvSpPr>
          <p:spPr bwMode="auto">
            <a:xfrm>
              <a:off x="7950606" y="2127162"/>
              <a:ext cx="366829" cy="365078"/>
            </a:xfrm>
            <a:custGeom>
              <a:avLst/>
              <a:gdLst>
                <a:gd name="T0" fmla="*/ 149 w 177"/>
                <a:gd name="T1" fmla="*/ 6 h 176"/>
                <a:gd name="T2" fmla="*/ 15 w 177"/>
                <a:gd name="T3" fmla="*/ 122 h 176"/>
                <a:gd name="T4" fmla="*/ 7 w 177"/>
                <a:gd name="T5" fmla="*/ 154 h 176"/>
                <a:gd name="T6" fmla="*/ 9 w 177"/>
                <a:gd name="T7" fmla="*/ 174 h 176"/>
                <a:gd name="T8" fmla="*/ 54 w 177"/>
                <a:gd name="T9" fmla="*/ 162 h 176"/>
                <a:gd name="T10" fmla="*/ 171 w 177"/>
                <a:gd name="T11" fmla="*/ 45 h 176"/>
                <a:gd name="T12" fmla="*/ 44 w 177"/>
                <a:gd name="T13" fmla="*/ 157 h 176"/>
                <a:gd name="T14" fmla="*/ 15 w 177"/>
                <a:gd name="T15" fmla="*/ 151 h 176"/>
                <a:gd name="T16" fmla="*/ 21 w 177"/>
                <a:gd name="T17" fmla="*/ 128 h 176"/>
                <a:gd name="T18" fmla="*/ 44 w 177"/>
                <a:gd name="T19" fmla="*/ 157 h 176"/>
                <a:gd name="T20" fmla="*/ 25 w 177"/>
                <a:gd name="T21" fmla="*/ 122 h 176"/>
                <a:gd name="T22" fmla="*/ 110 w 177"/>
                <a:gd name="T23" fmla="*/ 47 h 176"/>
                <a:gd name="T24" fmla="*/ 54 w 177"/>
                <a:gd name="T25" fmla="*/ 152 h 176"/>
                <a:gd name="T26" fmla="*/ 153 w 177"/>
                <a:gd name="T27" fmla="*/ 53 h 176"/>
                <a:gd name="T28" fmla="*/ 163 w 177"/>
                <a:gd name="T29" fmla="*/ 40 h 176"/>
                <a:gd name="T30" fmla="*/ 161 w 177"/>
                <a:gd name="T31" fmla="*/ 29 h 176"/>
                <a:gd name="T32" fmla="*/ 160 w 177"/>
                <a:gd name="T33" fmla="*/ 35 h 176"/>
                <a:gd name="T34" fmla="*/ 148 w 177"/>
                <a:gd name="T35" fmla="*/ 48 h 176"/>
                <a:gd name="T36" fmla="*/ 137 w 177"/>
                <a:gd name="T37" fmla="*/ 11 h 176"/>
                <a:gd name="T38" fmla="*/ 166 w 177"/>
                <a:gd name="T39" fmla="*/ 32 h 176"/>
                <a:gd name="T40" fmla="*/ 6 w 177"/>
                <a:gd name="T41" fmla="*/ 46 h 176"/>
                <a:gd name="T42" fmla="*/ 6 w 177"/>
                <a:gd name="T43" fmla="*/ 36 h 176"/>
                <a:gd name="T44" fmla="*/ 42 w 177"/>
                <a:gd name="T45" fmla="*/ 0 h 176"/>
                <a:gd name="T46" fmla="*/ 86 w 177"/>
                <a:gd name="T47" fmla="*/ 44 h 176"/>
                <a:gd name="T48" fmla="*/ 80 w 177"/>
                <a:gd name="T49" fmla="*/ 49 h 176"/>
                <a:gd name="T50" fmla="*/ 71 w 177"/>
                <a:gd name="T51" fmla="*/ 53 h 176"/>
                <a:gd name="T52" fmla="*/ 73 w 177"/>
                <a:gd name="T53" fmla="*/ 41 h 176"/>
                <a:gd name="T54" fmla="*/ 63 w 177"/>
                <a:gd name="T55" fmla="*/ 46 h 176"/>
                <a:gd name="T56" fmla="*/ 65 w 177"/>
                <a:gd name="T57" fmla="*/ 34 h 176"/>
                <a:gd name="T58" fmla="*/ 56 w 177"/>
                <a:gd name="T59" fmla="*/ 38 h 176"/>
                <a:gd name="T60" fmla="*/ 58 w 177"/>
                <a:gd name="T61" fmla="*/ 27 h 176"/>
                <a:gd name="T62" fmla="*/ 49 w 177"/>
                <a:gd name="T63" fmla="*/ 31 h 176"/>
                <a:gd name="T64" fmla="*/ 52 w 177"/>
                <a:gd name="T65" fmla="*/ 21 h 176"/>
                <a:gd name="T66" fmla="*/ 35 w 177"/>
                <a:gd name="T67" fmla="*/ 28 h 176"/>
                <a:gd name="T68" fmla="*/ 42 w 177"/>
                <a:gd name="T69" fmla="*/ 10 h 176"/>
                <a:gd name="T70" fmla="*/ 57 w 177"/>
                <a:gd name="T71" fmla="*/ 73 h 176"/>
                <a:gd name="T72" fmla="*/ 6 w 177"/>
                <a:gd name="T73" fmla="*/ 46 h 176"/>
                <a:gd name="T74" fmla="*/ 172 w 177"/>
                <a:gd name="T75" fmla="*/ 140 h 176"/>
                <a:gd name="T76" fmla="*/ 136 w 177"/>
                <a:gd name="T77" fmla="*/ 176 h 176"/>
                <a:gd name="T78" fmla="*/ 92 w 177"/>
                <a:gd name="T79" fmla="*/ 132 h 176"/>
                <a:gd name="T80" fmla="*/ 143 w 177"/>
                <a:gd name="T81" fmla="*/ 159 h 176"/>
                <a:gd name="T82" fmla="*/ 161 w 177"/>
                <a:gd name="T83" fmla="*/ 130 h 176"/>
                <a:gd name="T84" fmla="*/ 144 w 177"/>
                <a:gd name="T85" fmla="*/ 136 h 176"/>
                <a:gd name="T86" fmla="*/ 153 w 177"/>
                <a:gd name="T87" fmla="*/ 121 h 176"/>
                <a:gd name="T88" fmla="*/ 143 w 177"/>
                <a:gd name="T89" fmla="*/ 125 h 176"/>
                <a:gd name="T90" fmla="*/ 145 w 177"/>
                <a:gd name="T91" fmla="*/ 114 h 176"/>
                <a:gd name="T92" fmla="*/ 136 w 177"/>
                <a:gd name="T93" fmla="*/ 118 h 176"/>
                <a:gd name="T94" fmla="*/ 138 w 177"/>
                <a:gd name="T95" fmla="*/ 107 h 176"/>
                <a:gd name="T96" fmla="*/ 129 w 177"/>
                <a:gd name="T97" fmla="*/ 111 h 176"/>
                <a:gd name="T98" fmla="*/ 131 w 177"/>
                <a:gd name="T99" fmla="*/ 99 h 176"/>
                <a:gd name="T100" fmla="*/ 121 w 177"/>
                <a:gd name="T101" fmla="*/ 104 h 176"/>
                <a:gd name="T102" fmla="*/ 128 w 177"/>
                <a:gd name="T103" fmla="*/ 96 h 176"/>
                <a:gd name="T104" fmla="*/ 172 w 177"/>
                <a:gd name="T105" fmla="*/ 13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7" h="176">
                  <a:moveTo>
                    <a:pt x="171" y="27"/>
                  </a:moveTo>
                  <a:cubicBezTo>
                    <a:pt x="149" y="6"/>
                    <a:pt x="149" y="6"/>
                    <a:pt x="149" y="6"/>
                  </a:cubicBezTo>
                  <a:cubicBezTo>
                    <a:pt x="145" y="1"/>
                    <a:pt x="137" y="1"/>
                    <a:pt x="132" y="6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15" y="123"/>
                    <a:pt x="15" y="123"/>
                    <a:pt x="15" y="123"/>
                  </a:cubicBezTo>
                  <a:cubicBezTo>
                    <a:pt x="15" y="123"/>
                    <a:pt x="7" y="154"/>
                    <a:pt x="7" y="154"/>
                  </a:cubicBezTo>
                  <a:cubicBezTo>
                    <a:pt x="3" y="168"/>
                    <a:pt x="3" y="168"/>
                    <a:pt x="3" y="168"/>
                  </a:cubicBezTo>
                  <a:cubicBezTo>
                    <a:pt x="2" y="173"/>
                    <a:pt x="4" y="175"/>
                    <a:pt x="9" y="174"/>
                  </a:cubicBezTo>
                  <a:cubicBezTo>
                    <a:pt x="23" y="170"/>
                    <a:pt x="23" y="170"/>
                    <a:pt x="23" y="170"/>
                  </a:cubicBezTo>
                  <a:cubicBezTo>
                    <a:pt x="23" y="170"/>
                    <a:pt x="54" y="162"/>
                    <a:pt x="54" y="162"/>
                  </a:cubicBezTo>
                  <a:cubicBezTo>
                    <a:pt x="54" y="162"/>
                    <a:pt x="54" y="162"/>
                    <a:pt x="54" y="16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6" y="40"/>
                    <a:pt x="176" y="32"/>
                    <a:pt x="171" y="27"/>
                  </a:cubicBezTo>
                  <a:close/>
                  <a:moveTo>
                    <a:pt x="44" y="157"/>
                  </a:moveTo>
                  <a:cubicBezTo>
                    <a:pt x="25" y="162"/>
                    <a:pt x="25" y="162"/>
                    <a:pt x="25" y="162"/>
                  </a:cubicBezTo>
                  <a:cubicBezTo>
                    <a:pt x="15" y="151"/>
                    <a:pt x="15" y="151"/>
                    <a:pt x="15" y="151"/>
                  </a:cubicBezTo>
                  <a:cubicBezTo>
                    <a:pt x="20" y="133"/>
                    <a:pt x="20" y="133"/>
                    <a:pt x="20" y="133"/>
                  </a:cubicBezTo>
                  <a:cubicBezTo>
                    <a:pt x="20" y="131"/>
                    <a:pt x="20" y="129"/>
                    <a:pt x="21" y="128"/>
                  </a:cubicBezTo>
                  <a:cubicBezTo>
                    <a:pt x="49" y="156"/>
                    <a:pt x="49" y="156"/>
                    <a:pt x="49" y="156"/>
                  </a:cubicBezTo>
                  <a:cubicBezTo>
                    <a:pt x="47" y="156"/>
                    <a:pt x="46" y="157"/>
                    <a:pt x="44" y="157"/>
                  </a:cubicBezTo>
                  <a:close/>
                  <a:moveTo>
                    <a:pt x="54" y="152"/>
                  </a:moveTo>
                  <a:cubicBezTo>
                    <a:pt x="25" y="122"/>
                    <a:pt x="25" y="122"/>
                    <a:pt x="25" y="12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34" y="72"/>
                    <a:pt x="134" y="72"/>
                    <a:pt x="134" y="72"/>
                  </a:cubicBezTo>
                  <a:lnTo>
                    <a:pt x="54" y="152"/>
                  </a:lnTo>
                  <a:close/>
                  <a:moveTo>
                    <a:pt x="166" y="40"/>
                  </a:moveTo>
                  <a:cubicBezTo>
                    <a:pt x="153" y="53"/>
                    <a:pt x="153" y="53"/>
                    <a:pt x="153" y="53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4" y="39"/>
                    <a:pt x="165" y="37"/>
                    <a:pt x="165" y="35"/>
                  </a:cubicBezTo>
                  <a:cubicBezTo>
                    <a:pt x="165" y="32"/>
                    <a:pt x="162" y="29"/>
                    <a:pt x="161" y="29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4"/>
                    <a:pt x="160" y="35"/>
                    <a:pt x="160" y="35"/>
                  </a:cubicBezTo>
                  <a:cubicBezTo>
                    <a:pt x="160" y="36"/>
                    <a:pt x="160" y="36"/>
                    <a:pt x="159" y="36"/>
                  </a:cubicBezTo>
                  <a:cubicBezTo>
                    <a:pt x="148" y="48"/>
                    <a:pt x="148" y="48"/>
                    <a:pt x="148" y="48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9" y="9"/>
                    <a:pt x="142" y="9"/>
                    <a:pt x="144" y="11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68" y="34"/>
                    <a:pt x="168" y="38"/>
                    <a:pt x="166" y="40"/>
                  </a:cubicBezTo>
                  <a:close/>
                  <a:moveTo>
                    <a:pt x="6" y="46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1" y="49"/>
                    <a:pt x="81" y="49"/>
                    <a:pt x="81" y="49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77" y="46"/>
                    <a:pt x="77" y="46"/>
                    <a:pt x="77" y="46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6" y="38"/>
                    <a:pt x="56" y="38"/>
                    <a:pt x="56" y="38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45" y="85"/>
                    <a:pt x="45" y="85"/>
                    <a:pt x="45" y="85"/>
                  </a:cubicBezTo>
                  <a:lnTo>
                    <a:pt x="6" y="46"/>
                  </a:lnTo>
                  <a:close/>
                  <a:moveTo>
                    <a:pt x="177" y="135"/>
                  </a:moveTo>
                  <a:cubicBezTo>
                    <a:pt x="172" y="140"/>
                    <a:pt x="172" y="140"/>
                    <a:pt x="172" y="140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36" y="176"/>
                    <a:pt x="136" y="176"/>
                    <a:pt x="136" y="176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92" y="132"/>
                    <a:pt x="92" y="132"/>
                    <a:pt x="92" y="132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43" y="159"/>
                    <a:pt x="143" y="159"/>
                    <a:pt x="143" y="159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1" y="130"/>
                    <a:pt x="161" y="130"/>
                    <a:pt x="161" y="130"/>
                  </a:cubicBezTo>
                  <a:cubicBezTo>
                    <a:pt x="149" y="142"/>
                    <a:pt x="149" y="142"/>
                    <a:pt x="149" y="142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3" y="121"/>
                    <a:pt x="153" y="121"/>
                    <a:pt x="153" y="121"/>
                  </a:cubicBezTo>
                  <a:cubicBezTo>
                    <a:pt x="146" y="128"/>
                    <a:pt x="146" y="128"/>
                    <a:pt x="146" y="128"/>
                  </a:cubicBezTo>
                  <a:cubicBezTo>
                    <a:pt x="143" y="125"/>
                    <a:pt x="143" y="125"/>
                    <a:pt x="143" y="125"/>
                  </a:cubicBezTo>
                  <a:cubicBezTo>
                    <a:pt x="150" y="119"/>
                    <a:pt x="150" y="119"/>
                    <a:pt x="150" y="119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6" y="118"/>
                    <a:pt x="136" y="118"/>
                    <a:pt x="136" y="118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38" y="107"/>
                    <a:pt x="138" y="107"/>
                    <a:pt x="138" y="107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29" y="111"/>
                    <a:pt x="129" y="111"/>
                    <a:pt x="129" y="111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24" y="106"/>
                    <a:pt x="124" y="106"/>
                    <a:pt x="124" y="106"/>
                  </a:cubicBezTo>
                  <a:cubicBezTo>
                    <a:pt x="121" y="104"/>
                    <a:pt x="121" y="104"/>
                    <a:pt x="121" y="104"/>
                  </a:cubicBezTo>
                  <a:cubicBezTo>
                    <a:pt x="128" y="97"/>
                    <a:pt x="128" y="97"/>
                    <a:pt x="128" y="97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33" y="91"/>
                    <a:pt x="133" y="91"/>
                    <a:pt x="133" y="91"/>
                  </a:cubicBezTo>
                  <a:cubicBezTo>
                    <a:pt x="172" y="130"/>
                    <a:pt x="172" y="130"/>
                    <a:pt x="172" y="130"/>
                  </a:cubicBezTo>
                  <a:lnTo>
                    <a:pt x="177" y="13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Freeform: Shape 5"/>
            <p:cNvSpPr>
              <a:spLocks/>
            </p:cNvSpPr>
            <p:nvPr/>
          </p:nvSpPr>
          <p:spPr bwMode="auto">
            <a:xfrm>
              <a:off x="4689914" y="4080125"/>
              <a:ext cx="450698" cy="427913"/>
            </a:xfrm>
            <a:custGeom>
              <a:avLst/>
              <a:gdLst>
                <a:gd name="T0" fmla="*/ 257 w 268"/>
                <a:gd name="T1" fmla="*/ 234 h 254"/>
                <a:gd name="T2" fmla="*/ 245 w 268"/>
                <a:gd name="T3" fmla="*/ 234 h 254"/>
                <a:gd name="T4" fmla="*/ 157 w 268"/>
                <a:gd name="T5" fmla="*/ 21 h 254"/>
                <a:gd name="T6" fmla="*/ 134 w 268"/>
                <a:gd name="T7" fmla="*/ 0 h 254"/>
                <a:gd name="T8" fmla="*/ 111 w 268"/>
                <a:gd name="T9" fmla="*/ 21 h 254"/>
                <a:gd name="T10" fmla="*/ 23 w 268"/>
                <a:gd name="T11" fmla="*/ 234 h 254"/>
                <a:gd name="T12" fmla="*/ 11 w 268"/>
                <a:gd name="T13" fmla="*/ 234 h 254"/>
                <a:gd name="T14" fmla="*/ 0 w 268"/>
                <a:gd name="T15" fmla="*/ 244 h 254"/>
                <a:gd name="T16" fmla="*/ 11 w 268"/>
                <a:gd name="T17" fmla="*/ 254 h 254"/>
                <a:gd name="T18" fmla="*/ 257 w 268"/>
                <a:gd name="T19" fmla="*/ 254 h 254"/>
                <a:gd name="T20" fmla="*/ 268 w 268"/>
                <a:gd name="T21" fmla="*/ 244 h 254"/>
                <a:gd name="T22" fmla="*/ 257 w 268"/>
                <a:gd name="T23" fmla="*/ 234 h 254"/>
                <a:gd name="T24" fmla="*/ 121 w 268"/>
                <a:gd name="T25" fmla="*/ 26 h 254"/>
                <a:gd name="T26" fmla="*/ 134 w 268"/>
                <a:gd name="T27" fmla="*/ 11 h 254"/>
                <a:gd name="T28" fmla="*/ 147 w 268"/>
                <a:gd name="T29" fmla="*/ 26 h 254"/>
                <a:gd name="T30" fmla="*/ 162 w 268"/>
                <a:gd name="T31" fmla="*/ 63 h 254"/>
                <a:gd name="T32" fmla="*/ 106 w 268"/>
                <a:gd name="T33" fmla="*/ 63 h 254"/>
                <a:gd name="T34" fmla="*/ 121 w 268"/>
                <a:gd name="T35" fmla="*/ 26 h 254"/>
                <a:gd name="T36" fmla="*/ 58 w 268"/>
                <a:gd name="T37" fmla="*/ 178 h 254"/>
                <a:gd name="T38" fmla="*/ 82 w 268"/>
                <a:gd name="T39" fmla="*/ 120 h 254"/>
                <a:gd name="T40" fmla="*/ 186 w 268"/>
                <a:gd name="T41" fmla="*/ 120 h 254"/>
                <a:gd name="T42" fmla="*/ 209 w 268"/>
                <a:gd name="T43" fmla="*/ 178 h 254"/>
                <a:gd name="T44" fmla="*/ 58 w 268"/>
                <a:gd name="T45" fmla="*/ 17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8" h="254">
                  <a:moveTo>
                    <a:pt x="257" y="234"/>
                  </a:moveTo>
                  <a:cubicBezTo>
                    <a:pt x="245" y="234"/>
                    <a:pt x="245" y="234"/>
                    <a:pt x="245" y="234"/>
                  </a:cubicBezTo>
                  <a:cubicBezTo>
                    <a:pt x="157" y="21"/>
                    <a:pt x="157" y="21"/>
                    <a:pt x="157" y="21"/>
                  </a:cubicBezTo>
                  <a:cubicBezTo>
                    <a:pt x="149" y="3"/>
                    <a:pt x="139" y="0"/>
                    <a:pt x="134" y="0"/>
                  </a:cubicBezTo>
                  <a:cubicBezTo>
                    <a:pt x="128" y="0"/>
                    <a:pt x="118" y="3"/>
                    <a:pt x="111" y="21"/>
                  </a:cubicBezTo>
                  <a:cubicBezTo>
                    <a:pt x="23" y="234"/>
                    <a:pt x="23" y="234"/>
                    <a:pt x="23" y="234"/>
                  </a:cubicBezTo>
                  <a:cubicBezTo>
                    <a:pt x="11" y="234"/>
                    <a:pt x="11" y="234"/>
                    <a:pt x="11" y="234"/>
                  </a:cubicBezTo>
                  <a:cubicBezTo>
                    <a:pt x="5" y="234"/>
                    <a:pt x="0" y="238"/>
                    <a:pt x="0" y="244"/>
                  </a:cubicBezTo>
                  <a:cubicBezTo>
                    <a:pt x="0" y="249"/>
                    <a:pt x="5" y="254"/>
                    <a:pt x="11" y="254"/>
                  </a:cubicBezTo>
                  <a:cubicBezTo>
                    <a:pt x="257" y="254"/>
                    <a:pt x="257" y="254"/>
                    <a:pt x="257" y="254"/>
                  </a:cubicBezTo>
                  <a:cubicBezTo>
                    <a:pt x="263" y="254"/>
                    <a:pt x="268" y="249"/>
                    <a:pt x="268" y="244"/>
                  </a:cubicBezTo>
                  <a:cubicBezTo>
                    <a:pt x="268" y="238"/>
                    <a:pt x="263" y="234"/>
                    <a:pt x="257" y="234"/>
                  </a:cubicBezTo>
                  <a:close/>
                  <a:moveTo>
                    <a:pt x="121" y="26"/>
                  </a:moveTo>
                  <a:cubicBezTo>
                    <a:pt x="125" y="17"/>
                    <a:pt x="130" y="11"/>
                    <a:pt x="134" y="11"/>
                  </a:cubicBezTo>
                  <a:cubicBezTo>
                    <a:pt x="138" y="11"/>
                    <a:pt x="143" y="17"/>
                    <a:pt x="147" y="26"/>
                  </a:cubicBezTo>
                  <a:cubicBezTo>
                    <a:pt x="162" y="63"/>
                    <a:pt x="162" y="63"/>
                    <a:pt x="162" y="63"/>
                  </a:cubicBezTo>
                  <a:cubicBezTo>
                    <a:pt x="106" y="63"/>
                    <a:pt x="106" y="63"/>
                    <a:pt x="106" y="63"/>
                  </a:cubicBezTo>
                  <a:lnTo>
                    <a:pt x="121" y="26"/>
                  </a:lnTo>
                  <a:close/>
                  <a:moveTo>
                    <a:pt x="58" y="178"/>
                  </a:moveTo>
                  <a:cubicBezTo>
                    <a:pt x="82" y="120"/>
                    <a:pt x="82" y="120"/>
                    <a:pt x="82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209" y="178"/>
                    <a:pt x="209" y="178"/>
                    <a:pt x="209" y="178"/>
                  </a:cubicBezTo>
                  <a:lnTo>
                    <a:pt x="58" y="17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6"/>
            <p:cNvSpPr>
              <a:spLocks/>
            </p:cNvSpPr>
            <p:nvPr/>
          </p:nvSpPr>
          <p:spPr bwMode="auto">
            <a:xfrm>
              <a:off x="1395303" y="4059819"/>
              <a:ext cx="283785" cy="468524"/>
            </a:xfrm>
            <a:custGeom>
              <a:avLst/>
              <a:gdLst>
                <a:gd name="T0" fmla="*/ 28 w 108"/>
                <a:gd name="T1" fmla="*/ 142 h 178"/>
                <a:gd name="T2" fmla="*/ 29 w 108"/>
                <a:gd name="T3" fmla="*/ 153 h 178"/>
                <a:gd name="T4" fmla="*/ 17 w 108"/>
                <a:gd name="T5" fmla="*/ 158 h 178"/>
                <a:gd name="T6" fmla="*/ 0 w 108"/>
                <a:gd name="T7" fmla="*/ 172 h 178"/>
                <a:gd name="T8" fmla="*/ 0 w 108"/>
                <a:gd name="T9" fmla="*/ 142 h 178"/>
                <a:gd name="T10" fmla="*/ 24 w 108"/>
                <a:gd name="T11" fmla="*/ 117 h 178"/>
                <a:gd name="T12" fmla="*/ 26 w 108"/>
                <a:gd name="T13" fmla="*/ 134 h 178"/>
                <a:gd name="T14" fmla="*/ 27 w 108"/>
                <a:gd name="T15" fmla="*/ 137 h 178"/>
                <a:gd name="T16" fmla="*/ 27 w 108"/>
                <a:gd name="T17" fmla="*/ 137 h 178"/>
                <a:gd name="T18" fmla="*/ 28 w 108"/>
                <a:gd name="T19" fmla="*/ 142 h 178"/>
                <a:gd name="T20" fmla="*/ 86 w 108"/>
                <a:gd name="T21" fmla="*/ 120 h 178"/>
                <a:gd name="T22" fmla="*/ 84 w 108"/>
                <a:gd name="T23" fmla="*/ 134 h 178"/>
                <a:gd name="T24" fmla="*/ 83 w 108"/>
                <a:gd name="T25" fmla="*/ 137 h 178"/>
                <a:gd name="T26" fmla="*/ 83 w 108"/>
                <a:gd name="T27" fmla="*/ 137 h 178"/>
                <a:gd name="T28" fmla="*/ 83 w 108"/>
                <a:gd name="T29" fmla="*/ 142 h 178"/>
                <a:gd name="T30" fmla="*/ 81 w 108"/>
                <a:gd name="T31" fmla="*/ 154 h 178"/>
                <a:gd name="T32" fmla="*/ 90 w 108"/>
                <a:gd name="T33" fmla="*/ 158 h 178"/>
                <a:gd name="T34" fmla="*/ 108 w 108"/>
                <a:gd name="T35" fmla="*/ 172 h 178"/>
                <a:gd name="T36" fmla="*/ 108 w 108"/>
                <a:gd name="T37" fmla="*/ 142 h 178"/>
                <a:gd name="T38" fmla="*/ 86 w 108"/>
                <a:gd name="T39" fmla="*/ 120 h 178"/>
                <a:gd name="T40" fmla="*/ 55 w 108"/>
                <a:gd name="T41" fmla="*/ 0 h 178"/>
                <a:gd name="T42" fmla="*/ 26 w 108"/>
                <a:gd name="T43" fmla="*/ 42 h 178"/>
                <a:gd name="T44" fmla="*/ 84 w 108"/>
                <a:gd name="T45" fmla="*/ 42 h 178"/>
                <a:gd name="T46" fmla="*/ 55 w 108"/>
                <a:gd name="T47" fmla="*/ 0 h 178"/>
                <a:gd name="T48" fmla="*/ 35 w 108"/>
                <a:gd name="T49" fmla="*/ 162 h 178"/>
                <a:gd name="T50" fmla="*/ 45 w 108"/>
                <a:gd name="T51" fmla="*/ 162 h 178"/>
                <a:gd name="T52" fmla="*/ 45 w 108"/>
                <a:gd name="T53" fmla="*/ 141 h 178"/>
                <a:gd name="T54" fmla="*/ 31 w 108"/>
                <a:gd name="T55" fmla="*/ 141 h 178"/>
                <a:gd name="T56" fmla="*/ 35 w 108"/>
                <a:gd name="T57" fmla="*/ 162 h 178"/>
                <a:gd name="T58" fmla="*/ 87 w 108"/>
                <a:gd name="T59" fmla="*/ 62 h 178"/>
                <a:gd name="T60" fmla="*/ 80 w 108"/>
                <a:gd name="T61" fmla="*/ 133 h 178"/>
                <a:gd name="T62" fmla="*/ 65 w 108"/>
                <a:gd name="T63" fmla="*/ 133 h 178"/>
                <a:gd name="T64" fmla="*/ 65 w 108"/>
                <a:gd name="T65" fmla="*/ 116 h 178"/>
                <a:gd name="T66" fmla="*/ 45 w 108"/>
                <a:gd name="T67" fmla="*/ 116 h 178"/>
                <a:gd name="T68" fmla="*/ 45 w 108"/>
                <a:gd name="T69" fmla="*/ 133 h 178"/>
                <a:gd name="T70" fmla="*/ 30 w 108"/>
                <a:gd name="T71" fmla="*/ 133 h 178"/>
                <a:gd name="T72" fmla="*/ 23 w 108"/>
                <a:gd name="T73" fmla="*/ 61 h 178"/>
                <a:gd name="T74" fmla="*/ 24 w 108"/>
                <a:gd name="T75" fmla="*/ 50 h 178"/>
                <a:gd name="T76" fmla="*/ 86 w 108"/>
                <a:gd name="T77" fmla="*/ 50 h 178"/>
                <a:gd name="T78" fmla="*/ 87 w 108"/>
                <a:gd name="T79" fmla="*/ 59 h 178"/>
                <a:gd name="T80" fmla="*/ 88 w 108"/>
                <a:gd name="T81" fmla="*/ 61 h 178"/>
                <a:gd name="T82" fmla="*/ 87 w 108"/>
                <a:gd name="T83" fmla="*/ 62 h 178"/>
                <a:gd name="T84" fmla="*/ 67 w 108"/>
                <a:gd name="T85" fmla="*/ 72 h 178"/>
                <a:gd name="T86" fmla="*/ 55 w 108"/>
                <a:gd name="T87" fmla="*/ 61 h 178"/>
                <a:gd name="T88" fmla="*/ 44 w 108"/>
                <a:gd name="T89" fmla="*/ 72 h 178"/>
                <a:gd name="T90" fmla="*/ 55 w 108"/>
                <a:gd name="T91" fmla="*/ 83 h 178"/>
                <a:gd name="T92" fmla="*/ 67 w 108"/>
                <a:gd name="T93" fmla="*/ 72 h 178"/>
                <a:gd name="T94" fmla="*/ 65 w 108"/>
                <a:gd name="T95" fmla="*/ 162 h 178"/>
                <a:gd name="T96" fmla="*/ 74 w 108"/>
                <a:gd name="T97" fmla="*/ 162 h 178"/>
                <a:gd name="T98" fmla="*/ 76 w 108"/>
                <a:gd name="T99" fmla="*/ 162 h 178"/>
                <a:gd name="T100" fmla="*/ 79 w 108"/>
                <a:gd name="T101" fmla="*/ 141 h 178"/>
                <a:gd name="T102" fmla="*/ 65 w 108"/>
                <a:gd name="T103" fmla="*/ 141 h 178"/>
                <a:gd name="T104" fmla="*/ 65 w 108"/>
                <a:gd name="T105" fmla="*/ 162 h 178"/>
                <a:gd name="T106" fmla="*/ 49 w 108"/>
                <a:gd name="T107" fmla="*/ 178 h 178"/>
                <a:gd name="T108" fmla="*/ 61 w 108"/>
                <a:gd name="T109" fmla="*/ 178 h 178"/>
                <a:gd name="T110" fmla="*/ 61 w 108"/>
                <a:gd name="T111" fmla="*/ 120 h 178"/>
                <a:gd name="T112" fmla="*/ 49 w 108"/>
                <a:gd name="T113" fmla="*/ 120 h 178"/>
                <a:gd name="T114" fmla="*/ 49 w 108"/>
                <a:gd name="T115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8" h="178">
                  <a:moveTo>
                    <a:pt x="28" y="142"/>
                  </a:moveTo>
                  <a:cubicBezTo>
                    <a:pt x="28" y="145"/>
                    <a:pt x="29" y="149"/>
                    <a:pt x="29" y="153"/>
                  </a:cubicBezTo>
                  <a:cubicBezTo>
                    <a:pt x="25" y="154"/>
                    <a:pt x="20" y="155"/>
                    <a:pt x="17" y="158"/>
                  </a:cubicBezTo>
                  <a:cubicBezTo>
                    <a:pt x="12" y="164"/>
                    <a:pt x="0" y="172"/>
                    <a:pt x="0" y="17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4" y="117"/>
                    <a:pt x="24" y="117"/>
                    <a:pt x="24" y="117"/>
                  </a:cubicBezTo>
                  <a:cubicBezTo>
                    <a:pt x="25" y="123"/>
                    <a:pt x="26" y="128"/>
                    <a:pt x="26" y="134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27" y="137"/>
                    <a:pt x="27" y="137"/>
                    <a:pt x="27" y="137"/>
                  </a:cubicBezTo>
                  <a:lnTo>
                    <a:pt x="28" y="142"/>
                  </a:lnTo>
                  <a:close/>
                  <a:moveTo>
                    <a:pt x="86" y="120"/>
                  </a:moveTo>
                  <a:cubicBezTo>
                    <a:pt x="85" y="125"/>
                    <a:pt x="84" y="129"/>
                    <a:pt x="84" y="134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2" y="146"/>
                    <a:pt x="82" y="150"/>
                    <a:pt x="81" y="154"/>
                  </a:cubicBezTo>
                  <a:cubicBezTo>
                    <a:pt x="84" y="154"/>
                    <a:pt x="88" y="156"/>
                    <a:pt x="90" y="158"/>
                  </a:cubicBezTo>
                  <a:cubicBezTo>
                    <a:pt x="95" y="164"/>
                    <a:pt x="108" y="172"/>
                    <a:pt x="108" y="172"/>
                  </a:cubicBezTo>
                  <a:cubicBezTo>
                    <a:pt x="108" y="142"/>
                    <a:pt x="108" y="142"/>
                    <a:pt x="108" y="142"/>
                  </a:cubicBezTo>
                  <a:lnTo>
                    <a:pt x="86" y="120"/>
                  </a:lnTo>
                  <a:close/>
                  <a:moveTo>
                    <a:pt x="55" y="0"/>
                  </a:moveTo>
                  <a:cubicBezTo>
                    <a:pt x="55" y="0"/>
                    <a:pt x="34" y="16"/>
                    <a:pt x="26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77" y="16"/>
                    <a:pt x="55" y="0"/>
                    <a:pt x="55" y="0"/>
                  </a:cubicBezTo>
                  <a:moveTo>
                    <a:pt x="35" y="162"/>
                  </a:moveTo>
                  <a:cubicBezTo>
                    <a:pt x="45" y="162"/>
                    <a:pt x="45" y="162"/>
                    <a:pt x="45" y="162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31" y="141"/>
                    <a:pt x="31" y="141"/>
                    <a:pt x="31" y="141"/>
                  </a:cubicBezTo>
                  <a:cubicBezTo>
                    <a:pt x="33" y="149"/>
                    <a:pt x="34" y="156"/>
                    <a:pt x="35" y="162"/>
                  </a:cubicBezTo>
                  <a:moveTo>
                    <a:pt x="87" y="62"/>
                  </a:moveTo>
                  <a:cubicBezTo>
                    <a:pt x="87" y="75"/>
                    <a:pt x="84" y="106"/>
                    <a:pt x="80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30" y="133"/>
                    <a:pt x="30" y="133"/>
                    <a:pt x="30" y="133"/>
                  </a:cubicBezTo>
                  <a:cubicBezTo>
                    <a:pt x="26" y="105"/>
                    <a:pt x="23" y="73"/>
                    <a:pt x="23" y="61"/>
                  </a:cubicBezTo>
                  <a:cubicBezTo>
                    <a:pt x="23" y="57"/>
                    <a:pt x="23" y="53"/>
                    <a:pt x="24" y="50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7" y="53"/>
                    <a:pt x="87" y="56"/>
                    <a:pt x="87" y="59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88" y="61"/>
                    <a:pt x="87" y="62"/>
                    <a:pt x="87" y="62"/>
                  </a:cubicBezTo>
                  <a:moveTo>
                    <a:pt x="67" y="72"/>
                  </a:moveTo>
                  <a:cubicBezTo>
                    <a:pt x="67" y="66"/>
                    <a:pt x="61" y="61"/>
                    <a:pt x="55" y="61"/>
                  </a:cubicBezTo>
                  <a:cubicBezTo>
                    <a:pt x="49" y="61"/>
                    <a:pt x="44" y="66"/>
                    <a:pt x="44" y="72"/>
                  </a:cubicBezTo>
                  <a:cubicBezTo>
                    <a:pt x="44" y="78"/>
                    <a:pt x="49" y="83"/>
                    <a:pt x="55" y="83"/>
                  </a:cubicBezTo>
                  <a:cubicBezTo>
                    <a:pt x="61" y="83"/>
                    <a:pt x="67" y="78"/>
                    <a:pt x="67" y="72"/>
                  </a:cubicBezTo>
                  <a:moveTo>
                    <a:pt x="65" y="162"/>
                  </a:moveTo>
                  <a:cubicBezTo>
                    <a:pt x="74" y="162"/>
                    <a:pt x="74" y="162"/>
                    <a:pt x="74" y="162"/>
                  </a:cubicBezTo>
                  <a:cubicBezTo>
                    <a:pt x="76" y="162"/>
                    <a:pt x="76" y="162"/>
                    <a:pt x="76" y="162"/>
                  </a:cubicBezTo>
                  <a:cubicBezTo>
                    <a:pt x="77" y="156"/>
                    <a:pt x="78" y="149"/>
                    <a:pt x="79" y="141"/>
                  </a:cubicBezTo>
                  <a:cubicBezTo>
                    <a:pt x="65" y="141"/>
                    <a:pt x="65" y="141"/>
                    <a:pt x="65" y="141"/>
                  </a:cubicBezTo>
                  <a:lnTo>
                    <a:pt x="65" y="162"/>
                  </a:lnTo>
                  <a:close/>
                  <a:moveTo>
                    <a:pt x="49" y="178"/>
                  </a:moveTo>
                  <a:cubicBezTo>
                    <a:pt x="61" y="178"/>
                    <a:pt x="61" y="178"/>
                    <a:pt x="61" y="178"/>
                  </a:cubicBezTo>
                  <a:cubicBezTo>
                    <a:pt x="61" y="120"/>
                    <a:pt x="61" y="120"/>
                    <a:pt x="61" y="120"/>
                  </a:cubicBezTo>
                  <a:cubicBezTo>
                    <a:pt x="49" y="120"/>
                    <a:pt x="49" y="120"/>
                    <a:pt x="49" y="120"/>
                  </a:cubicBezTo>
                  <a:lnTo>
                    <a:pt x="49" y="17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0" name="Straight Connector 7"/>
            <p:cNvCxnSpPr/>
            <p:nvPr/>
          </p:nvCxnSpPr>
          <p:spPr>
            <a:xfrm>
              <a:off x="2087904" y="2330333"/>
              <a:ext cx="216611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8"/>
            <p:cNvCxnSpPr/>
            <p:nvPr/>
          </p:nvCxnSpPr>
          <p:spPr>
            <a:xfrm>
              <a:off x="5361570" y="2330333"/>
              <a:ext cx="216611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9"/>
            <p:cNvCxnSpPr/>
            <p:nvPr/>
          </p:nvCxnSpPr>
          <p:spPr>
            <a:xfrm>
              <a:off x="8609911" y="2330333"/>
              <a:ext cx="216611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or: Elbow 10"/>
            <p:cNvCxnSpPr/>
            <p:nvPr/>
          </p:nvCxnSpPr>
          <p:spPr>
            <a:xfrm rot="10800000" flipV="1">
              <a:off x="8542581" y="2330331"/>
              <a:ext cx="2233448" cy="1946891"/>
            </a:xfrm>
            <a:prstGeom prst="bentConnector3">
              <a:avLst>
                <a:gd name="adj1" fmla="val -6040"/>
              </a:avLst>
            </a:prstGeom>
            <a:ln w="1905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1"/>
            <p:cNvCxnSpPr/>
            <p:nvPr/>
          </p:nvCxnSpPr>
          <p:spPr>
            <a:xfrm flipH="1">
              <a:off x="5315356" y="4277223"/>
              <a:ext cx="216611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2"/>
            <p:cNvCxnSpPr/>
            <p:nvPr/>
          </p:nvCxnSpPr>
          <p:spPr>
            <a:xfrm flipH="1">
              <a:off x="2041691" y="4277223"/>
              <a:ext cx="2166115" cy="0"/>
            </a:xfrm>
            <a:prstGeom prst="line">
              <a:avLst/>
            </a:prstGeom>
            <a:ln w="19050" cap="rnd">
              <a:solidFill>
                <a:schemeClr val="bg1">
                  <a:lumMod val="75000"/>
                </a:schemeClr>
              </a:solidFill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5"/>
            <p:cNvCxnSpPr/>
            <p:nvPr/>
          </p:nvCxnSpPr>
          <p:spPr>
            <a:xfrm>
              <a:off x="1352296" y="2974263"/>
              <a:ext cx="365760" cy="0"/>
            </a:xfrm>
            <a:prstGeom prst="line">
              <a:avLst/>
            </a:prstGeom>
            <a:ln w="254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18"/>
            <p:cNvCxnSpPr/>
            <p:nvPr/>
          </p:nvCxnSpPr>
          <p:spPr>
            <a:xfrm>
              <a:off x="4664383" y="2974263"/>
              <a:ext cx="365760" cy="0"/>
            </a:xfrm>
            <a:prstGeom prst="line">
              <a:avLst/>
            </a:prstGeom>
            <a:ln w="25400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1"/>
            <p:cNvCxnSpPr/>
            <p:nvPr/>
          </p:nvCxnSpPr>
          <p:spPr>
            <a:xfrm>
              <a:off x="7903489" y="2974263"/>
              <a:ext cx="365760" cy="0"/>
            </a:xfrm>
            <a:prstGeom prst="line">
              <a:avLst/>
            </a:prstGeom>
            <a:ln w="254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4"/>
            <p:cNvCxnSpPr/>
            <p:nvPr/>
          </p:nvCxnSpPr>
          <p:spPr>
            <a:xfrm>
              <a:off x="1352296" y="4913094"/>
              <a:ext cx="365760" cy="0"/>
            </a:xfrm>
            <a:prstGeom prst="line">
              <a:avLst/>
            </a:prstGeom>
            <a:ln w="25400" cap="rnd">
              <a:solidFill>
                <a:schemeClr val="accent6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7"/>
            <p:cNvCxnSpPr/>
            <p:nvPr/>
          </p:nvCxnSpPr>
          <p:spPr>
            <a:xfrm>
              <a:off x="4664383" y="4913094"/>
              <a:ext cx="365760" cy="0"/>
            </a:xfrm>
            <a:prstGeom prst="line">
              <a:avLst/>
            </a:prstGeom>
            <a:ln w="25400" cap="rnd">
              <a:solidFill>
                <a:schemeClr val="accent5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0"/>
            <p:cNvCxnSpPr/>
            <p:nvPr/>
          </p:nvCxnSpPr>
          <p:spPr>
            <a:xfrm>
              <a:off x="7903489" y="4913094"/>
              <a:ext cx="365760" cy="0"/>
            </a:xfrm>
            <a:prstGeom prst="line">
              <a:avLst/>
            </a:prstGeom>
            <a:ln w="25400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组合 40"/>
          <p:cNvGrpSpPr/>
          <p:nvPr/>
        </p:nvGrpSpPr>
        <p:grpSpPr>
          <a:xfrm>
            <a:off x="1384134" y="2563268"/>
            <a:ext cx="2847685" cy="944821"/>
            <a:chOff x="6736921" y="2180774"/>
            <a:chExt cx="2847685" cy="944821"/>
          </a:xfrm>
        </p:grpSpPr>
        <p:sp>
          <p:nvSpPr>
            <p:cNvPr id="42" name="TextBox 11"/>
            <p:cNvSpPr txBox="1"/>
            <p:nvPr/>
          </p:nvSpPr>
          <p:spPr>
            <a:xfrm>
              <a:off x="6736921" y="2586986"/>
              <a:ext cx="2847685" cy="53860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全体团队成员一同学习搭建网站相关知识，包括网站搭建中的相关概念、流程、环境。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3" name="TextBox 11"/>
            <p:cNvSpPr txBox="1"/>
            <p:nvPr/>
          </p:nvSpPr>
          <p:spPr>
            <a:xfrm>
              <a:off x="6736921" y="2180774"/>
              <a:ext cx="244903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一阶段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674187" y="2563268"/>
            <a:ext cx="2847685" cy="765285"/>
            <a:chOff x="6736921" y="2180774"/>
            <a:chExt cx="2847685" cy="765285"/>
          </a:xfrm>
        </p:grpSpPr>
        <p:sp>
          <p:nvSpPr>
            <p:cNvPr id="45" name="TextBox 11"/>
            <p:cNvSpPr txBox="1"/>
            <p:nvPr/>
          </p:nvSpPr>
          <p:spPr>
            <a:xfrm>
              <a:off x="6736921" y="2586986"/>
              <a:ext cx="2847685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搭建环境，包括租用服务器、购买域名、部署服务器环境与个人开发环境。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6" name="TextBox 11"/>
            <p:cNvSpPr txBox="1"/>
            <p:nvPr/>
          </p:nvSpPr>
          <p:spPr>
            <a:xfrm>
              <a:off x="6736921" y="2180774"/>
              <a:ext cx="244903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二阶段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898545" y="2563268"/>
            <a:ext cx="2847685" cy="944821"/>
            <a:chOff x="6736921" y="2180774"/>
            <a:chExt cx="2847685" cy="944821"/>
          </a:xfrm>
        </p:grpSpPr>
        <p:sp>
          <p:nvSpPr>
            <p:cNvPr id="48" name="TextBox 11"/>
            <p:cNvSpPr txBox="1"/>
            <p:nvPr/>
          </p:nvSpPr>
          <p:spPr>
            <a:xfrm>
              <a:off x="6736921" y="2586986"/>
              <a:ext cx="2847685" cy="53860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分工任务，将网站开发分为前端开发、后端开发与数据库建立，分别分派任务。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9" name="TextBox 11"/>
            <p:cNvSpPr txBox="1"/>
            <p:nvPr/>
          </p:nvSpPr>
          <p:spPr>
            <a:xfrm>
              <a:off x="6736921" y="2180774"/>
              <a:ext cx="244903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三阶段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384134" y="4501405"/>
            <a:ext cx="2847685" cy="765285"/>
            <a:chOff x="6736921" y="2180774"/>
            <a:chExt cx="2847685" cy="765285"/>
          </a:xfrm>
        </p:grpSpPr>
        <p:sp>
          <p:nvSpPr>
            <p:cNvPr id="51" name="TextBox 11"/>
            <p:cNvSpPr txBox="1"/>
            <p:nvPr/>
          </p:nvSpPr>
          <p:spPr>
            <a:xfrm>
              <a:off x="6736921" y="2586986"/>
              <a:ext cx="2847685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发布可用版本，完成调试与改进后，发布最终可用版本。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TextBox 11"/>
            <p:cNvSpPr txBox="1"/>
            <p:nvPr/>
          </p:nvSpPr>
          <p:spPr>
            <a:xfrm>
              <a:off x="6736921" y="2180774"/>
              <a:ext cx="244903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六阶段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4674187" y="4501405"/>
            <a:ext cx="2847685" cy="765285"/>
            <a:chOff x="6736921" y="2180774"/>
            <a:chExt cx="2847685" cy="765285"/>
          </a:xfrm>
        </p:grpSpPr>
        <p:sp>
          <p:nvSpPr>
            <p:cNvPr id="54" name="TextBox 11"/>
            <p:cNvSpPr txBox="1"/>
            <p:nvPr/>
          </p:nvSpPr>
          <p:spPr>
            <a:xfrm>
              <a:off x="6736921" y="2586986"/>
              <a:ext cx="2847685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调试与改进，采取迭代开发方式，从核心基础功能开始，逐步完善与改进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5" name="TextBox 11"/>
            <p:cNvSpPr txBox="1"/>
            <p:nvPr/>
          </p:nvSpPr>
          <p:spPr>
            <a:xfrm>
              <a:off x="6736921" y="2180774"/>
              <a:ext cx="244903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五阶段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7898545" y="4501405"/>
            <a:ext cx="2847685" cy="944821"/>
            <a:chOff x="6736921" y="2180774"/>
            <a:chExt cx="2847685" cy="944821"/>
          </a:xfrm>
        </p:grpSpPr>
        <p:sp>
          <p:nvSpPr>
            <p:cNvPr id="57" name="TextBox 11"/>
            <p:cNvSpPr txBox="1"/>
            <p:nvPr/>
          </p:nvSpPr>
          <p:spPr>
            <a:xfrm>
              <a:off x="6736921" y="2586986"/>
              <a:ext cx="2847685" cy="53860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结对开发与测试，吸取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XP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敏捷开发、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Scrum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敏捷开发经验，编写代码与单元测试人员结对开发，提高实施效率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8" name="TextBox 11"/>
            <p:cNvSpPr txBox="1"/>
            <p:nvPr/>
          </p:nvSpPr>
          <p:spPr>
            <a:xfrm>
              <a:off x="6736921" y="2180774"/>
              <a:ext cx="244903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四阶段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40" name="文本框 39"/>
            <p:cNvSpPr txBox="1"/>
            <p:nvPr/>
          </p:nvSpPr>
          <p:spPr>
            <a:xfrm>
              <a:off x="6096000" y="2061026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项目开发流程</a:t>
              </a: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Project Development Process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1316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占位符 35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50" y="1982706"/>
            <a:ext cx="2294499" cy="1529666"/>
          </a:xfrm>
        </p:spPr>
      </p:pic>
      <p:pic>
        <p:nvPicPr>
          <p:cNvPr id="38" name="图片占位符 37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2126" y="1981865"/>
            <a:ext cx="2294499" cy="1531348"/>
          </a:xfrm>
        </p:spPr>
      </p:pic>
      <p:pic>
        <p:nvPicPr>
          <p:cNvPr id="37" name="图片占位符 36"/>
          <p:cNvPicPr>
            <a:picLocks noGrp="1" noChangeAspect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2126" y="3843620"/>
            <a:ext cx="2294499" cy="1529666"/>
          </a:xfrm>
        </p:spPr>
      </p:pic>
      <p:pic>
        <p:nvPicPr>
          <p:cNvPr id="39" name="图片占位符 38"/>
          <p:cNvPicPr>
            <a:picLocks noGrp="1" noChangeAspect="1"/>
          </p:cNvPicPr>
          <p:nvPr>
            <p:ph type="pic" sz="quarter" idx="14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50" y="3843620"/>
            <a:ext cx="2294499" cy="1529666"/>
          </a:xfrm>
        </p:spPr>
      </p:pic>
      <p:grpSp>
        <p:nvGrpSpPr>
          <p:cNvPr id="40" name="组合 39"/>
          <p:cNvGrpSpPr/>
          <p:nvPr/>
        </p:nvGrpSpPr>
        <p:grpSpPr>
          <a:xfrm>
            <a:off x="1176164" y="1987309"/>
            <a:ext cx="4498461" cy="709507"/>
            <a:chOff x="1367579" y="1996834"/>
            <a:chExt cx="4498461" cy="709507"/>
          </a:xfrm>
        </p:grpSpPr>
        <p:grpSp>
          <p:nvGrpSpPr>
            <p:cNvPr id="41" name="组合 40"/>
            <p:cNvGrpSpPr/>
            <p:nvPr/>
          </p:nvGrpSpPr>
          <p:grpSpPr>
            <a:xfrm>
              <a:off x="2123229" y="1996834"/>
              <a:ext cx="3742811" cy="662076"/>
              <a:chOff x="7483989" y="3433235"/>
              <a:chExt cx="3742811" cy="662076"/>
            </a:xfrm>
          </p:grpSpPr>
          <p:sp>
            <p:nvSpPr>
              <p:cNvPr id="45" name="矩形 44"/>
              <p:cNvSpPr/>
              <p:nvPr/>
            </p:nvSpPr>
            <p:spPr>
              <a:xfrm>
                <a:off x="7483989" y="3732519"/>
                <a:ext cx="3742811" cy="362792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黄菊   刘畅</a:t>
                </a: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7483989" y="3433235"/>
                <a:ext cx="2050552" cy="430374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lnSpc>
                    <a:spcPct val="120000"/>
                  </a:lnSpc>
                </a:pPr>
                <a:r>
                  <a:rPr lang="zh-CN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数据库建立</a:t>
                </a: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367579" y="2122141"/>
              <a:ext cx="584200" cy="584200"/>
              <a:chOff x="1028700" y="1853169"/>
              <a:chExt cx="787400" cy="787400"/>
            </a:xfrm>
          </p:grpSpPr>
          <p:sp>
            <p:nvSpPr>
              <p:cNvPr id="43" name="椭圆 42"/>
              <p:cNvSpPr/>
              <p:nvPr/>
            </p:nvSpPr>
            <p:spPr>
              <a:xfrm>
                <a:off x="1028700" y="1853169"/>
                <a:ext cx="787400" cy="7874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4" name="椭圆 9"/>
              <p:cNvSpPr/>
              <p:nvPr/>
            </p:nvSpPr>
            <p:spPr>
              <a:xfrm>
                <a:off x="1237694" y="2063723"/>
                <a:ext cx="369412" cy="366291"/>
              </a:xfrm>
              <a:custGeom>
                <a:avLst/>
                <a:gdLst>
                  <a:gd name="connsiteX0" fmla="*/ 192254 w 338138"/>
                  <a:gd name="connsiteY0" fmla="*/ 135421 h 335282"/>
                  <a:gd name="connsiteX1" fmla="*/ 152810 w 338138"/>
                  <a:gd name="connsiteY1" fmla="*/ 151158 h 335282"/>
                  <a:gd name="connsiteX2" fmla="*/ 152810 w 338138"/>
                  <a:gd name="connsiteY2" fmla="*/ 229842 h 335282"/>
                  <a:gd name="connsiteX3" fmla="*/ 232697 w 338138"/>
                  <a:gd name="connsiteY3" fmla="*/ 229842 h 335282"/>
                  <a:gd name="connsiteX4" fmla="*/ 232697 w 338138"/>
                  <a:gd name="connsiteY4" fmla="*/ 151158 h 335282"/>
                  <a:gd name="connsiteX5" fmla="*/ 192254 w 338138"/>
                  <a:gd name="connsiteY5" fmla="*/ 135421 h 335282"/>
                  <a:gd name="connsiteX6" fmla="*/ 238125 w 338138"/>
                  <a:gd name="connsiteY6" fmla="*/ 69850 h 335282"/>
                  <a:gd name="connsiteX7" fmla="*/ 225425 w 338138"/>
                  <a:gd name="connsiteY7" fmla="*/ 80963 h 335282"/>
                  <a:gd name="connsiteX8" fmla="*/ 238125 w 338138"/>
                  <a:gd name="connsiteY8" fmla="*/ 92076 h 335282"/>
                  <a:gd name="connsiteX9" fmla="*/ 250825 w 338138"/>
                  <a:gd name="connsiteY9" fmla="*/ 80963 h 335282"/>
                  <a:gd name="connsiteX10" fmla="*/ 238125 w 338138"/>
                  <a:gd name="connsiteY10" fmla="*/ 69850 h 335282"/>
                  <a:gd name="connsiteX11" fmla="*/ 214313 w 338138"/>
                  <a:gd name="connsiteY11" fmla="*/ 57150 h 335282"/>
                  <a:gd name="connsiteX12" fmla="*/ 263526 w 338138"/>
                  <a:gd name="connsiteY12" fmla="*/ 57150 h 335282"/>
                  <a:gd name="connsiteX13" fmla="*/ 263526 w 338138"/>
                  <a:gd name="connsiteY13" fmla="*/ 106363 h 335282"/>
                  <a:gd name="connsiteX14" fmla="*/ 214313 w 338138"/>
                  <a:gd name="connsiteY14" fmla="*/ 106363 h 335282"/>
                  <a:gd name="connsiteX15" fmla="*/ 49213 w 338138"/>
                  <a:gd name="connsiteY15" fmla="*/ 57150 h 335282"/>
                  <a:gd name="connsiteX16" fmla="*/ 195263 w 338138"/>
                  <a:gd name="connsiteY16" fmla="*/ 57150 h 335282"/>
                  <a:gd name="connsiteX17" fmla="*/ 195263 w 338138"/>
                  <a:gd name="connsiteY17" fmla="*/ 106363 h 335282"/>
                  <a:gd name="connsiteX18" fmla="*/ 49213 w 338138"/>
                  <a:gd name="connsiteY18" fmla="*/ 106363 h 335282"/>
                  <a:gd name="connsiteX19" fmla="*/ 22225 w 338138"/>
                  <a:gd name="connsiteY19" fmla="*/ 28575 h 335282"/>
                  <a:gd name="connsiteX20" fmla="*/ 22225 w 338138"/>
                  <a:gd name="connsiteY20" fmla="*/ 269875 h 335282"/>
                  <a:gd name="connsiteX21" fmla="*/ 241853 w 338138"/>
                  <a:gd name="connsiteY21" fmla="*/ 269875 h 335282"/>
                  <a:gd name="connsiteX22" fmla="*/ 247114 w 338138"/>
                  <a:gd name="connsiteY22" fmla="*/ 259384 h 335282"/>
                  <a:gd name="connsiteX23" fmla="*/ 233962 w 338138"/>
                  <a:gd name="connsiteY23" fmla="*/ 248892 h 335282"/>
                  <a:gd name="connsiteX24" fmla="*/ 155054 w 338138"/>
                  <a:gd name="connsiteY24" fmla="*/ 251515 h 335282"/>
                  <a:gd name="connsiteX25" fmla="*/ 49843 w 338138"/>
                  <a:gd name="connsiteY25" fmla="*/ 251515 h 335282"/>
                  <a:gd name="connsiteX26" fmla="*/ 49843 w 338138"/>
                  <a:gd name="connsiteY26" fmla="*/ 231844 h 335282"/>
                  <a:gd name="connsiteX27" fmla="*/ 135327 w 338138"/>
                  <a:gd name="connsiteY27" fmla="*/ 231844 h 335282"/>
                  <a:gd name="connsiteX28" fmla="*/ 122175 w 338138"/>
                  <a:gd name="connsiteY28" fmla="*/ 201682 h 335282"/>
                  <a:gd name="connsiteX29" fmla="*/ 49843 w 338138"/>
                  <a:gd name="connsiteY29" fmla="*/ 201682 h 335282"/>
                  <a:gd name="connsiteX30" fmla="*/ 49843 w 338138"/>
                  <a:gd name="connsiteY30" fmla="*/ 183322 h 335282"/>
                  <a:gd name="connsiteX31" fmla="*/ 120860 w 338138"/>
                  <a:gd name="connsiteY31" fmla="*/ 183322 h 335282"/>
                  <a:gd name="connsiteX32" fmla="*/ 131381 w 338138"/>
                  <a:gd name="connsiteY32" fmla="*/ 153159 h 335282"/>
                  <a:gd name="connsiteX33" fmla="*/ 49843 w 338138"/>
                  <a:gd name="connsiteY33" fmla="*/ 153159 h 335282"/>
                  <a:gd name="connsiteX34" fmla="*/ 49843 w 338138"/>
                  <a:gd name="connsiteY34" fmla="*/ 134800 h 335282"/>
                  <a:gd name="connsiteX35" fmla="*/ 147163 w 338138"/>
                  <a:gd name="connsiteY35" fmla="*/ 134800 h 335282"/>
                  <a:gd name="connsiteX36" fmla="*/ 243168 w 338138"/>
                  <a:gd name="connsiteY36" fmla="*/ 138734 h 335282"/>
                  <a:gd name="connsiteX37" fmla="*/ 251059 w 338138"/>
                  <a:gd name="connsiteY37" fmla="*/ 231844 h 335282"/>
                  <a:gd name="connsiteX38" fmla="*/ 264210 w 338138"/>
                  <a:gd name="connsiteY38" fmla="*/ 243647 h 335282"/>
                  <a:gd name="connsiteX39" fmla="*/ 272101 w 338138"/>
                  <a:gd name="connsiteY39" fmla="*/ 238401 h 335282"/>
                  <a:gd name="connsiteX40" fmla="*/ 290513 w 338138"/>
                  <a:gd name="connsiteY40" fmla="*/ 256761 h 335282"/>
                  <a:gd name="connsiteX41" fmla="*/ 290513 w 338138"/>
                  <a:gd name="connsiteY41" fmla="*/ 28575 h 335282"/>
                  <a:gd name="connsiteX42" fmla="*/ 22225 w 338138"/>
                  <a:gd name="connsiteY42" fmla="*/ 28575 h 335282"/>
                  <a:gd name="connsiteX43" fmla="*/ 0 w 338138"/>
                  <a:gd name="connsiteY43" fmla="*/ 0 h 335282"/>
                  <a:gd name="connsiteX44" fmla="*/ 311721 w 338138"/>
                  <a:gd name="connsiteY44" fmla="*/ 0 h 335282"/>
                  <a:gd name="connsiteX45" fmla="*/ 311721 w 338138"/>
                  <a:gd name="connsiteY45" fmla="*/ 278479 h 335282"/>
                  <a:gd name="connsiteX46" fmla="*/ 338138 w 338138"/>
                  <a:gd name="connsiteY46" fmla="*/ 304875 h 335282"/>
                  <a:gd name="connsiteX47" fmla="*/ 330213 w 338138"/>
                  <a:gd name="connsiteY47" fmla="*/ 325992 h 335282"/>
                  <a:gd name="connsiteX48" fmla="*/ 307759 w 338138"/>
                  <a:gd name="connsiteY48" fmla="*/ 335230 h 335282"/>
                  <a:gd name="connsiteX49" fmla="*/ 262850 w 338138"/>
                  <a:gd name="connsiteY49" fmla="*/ 291677 h 335282"/>
                  <a:gd name="connsiteX50" fmla="*/ 0 w 338138"/>
                  <a:gd name="connsiteY50" fmla="*/ 291677 h 335282"/>
                  <a:gd name="connsiteX51" fmla="*/ 0 w 338138"/>
                  <a:gd name="connsiteY51" fmla="*/ 0 h 335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338138" h="335282">
                    <a:moveTo>
                      <a:pt x="192254" y="135421"/>
                    </a:moveTo>
                    <a:cubicBezTo>
                      <a:pt x="177774" y="135421"/>
                      <a:pt x="163461" y="140666"/>
                      <a:pt x="152810" y="151158"/>
                    </a:cubicBezTo>
                    <a:cubicBezTo>
                      <a:pt x="130175" y="173452"/>
                      <a:pt x="130175" y="207548"/>
                      <a:pt x="152810" y="229842"/>
                    </a:cubicBezTo>
                    <a:cubicBezTo>
                      <a:pt x="174113" y="250825"/>
                      <a:pt x="210062" y="250825"/>
                      <a:pt x="232697" y="229842"/>
                    </a:cubicBezTo>
                    <a:cubicBezTo>
                      <a:pt x="254000" y="207548"/>
                      <a:pt x="254000" y="173452"/>
                      <a:pt x="232697" y="151158"/>
                    </a:cubicBezTo>
                    <a:cubicBezTo>
                      <a:pt x="221379" y="140666"/>
                      <a:pt x="206733" y="135421"/>
                      <a:pt x="192254" y="135421"/>
                    </a:cubicBezTo>
                    <a:close/>
                    <a:moveTo>
                      <a:pt x="238125" y="69850"/>
                    </a:moveTo>
                    <a:cubicBezTo>
                      <a:pt x="231111" y="69850"/>
                      <a:pt x="225425" y="74825"/>
                      <a:pt x="225425" y="80963"/>
                    </a:cubicBezTo>
                    <a:cubicBezTo>
                      <a:pt x="225425" y="87101"/>
                      <a:pt x="231111" y="92076"/>
                      <a:pt x="238125" y="92076"/>
                    </a:cubicBezTo>
                    <a:cubicBezTo>
                      <a:pt x="245139" y="92076"/>
                      <a:pt x="250825" y="87101"/>
                      <a:pt x="250825" y="80963"/>
                    </a:cubicBezTo>
                    <a:cubicBezTo>
                      <a:pt x="250825" y="74825"/>
                      <a:pt x="245139" y="69850"/>
                      <a:pt x="238125" y="69850"/>
                    </a:cubicBezTo>
                    <a:close/>
                    <a:moveTo>
                      <a:pt x="214313" y="57150"/>
                    </a:moveTo>
                    <a:lnTo>
                      <a:pt x="263526" y="57150"/>
                    </a:lnTo>
                    <a:lnTo>
                      <a:pt x="263526" y="106363"/>
                    </a:lnTo>
                    <a:lnTo>
                      <a:pt x="214313" y="106363"/>
                    </a:lnTo>
                    <a:close/>
                    <a:moveTo>
                      <a:pt x="49213" y="57150"/>
                    </a:moveTo>
                    <a:lnTo>
                      <a:pt x="195263" y="57150"/>
                    </a:lnTo>
                    <a:lnTo>
                      <a:pt x="195263" y="106363"/>
                    </a:lnTo>
                    <a:lnTo>
                      <a:pt x="49213" y="106363"/>
                    </a:lnTo>
                    <a:close/>
                    <a:moveTo>
                      <a:pt x="22225" y="28575"/>
                    </a:moveTo>
                    <a:cubicBezTo>
                      <a:pt x="22225" y="28575"/>
                      <a:pt x="22225" y="28575"/>
                      <a:pt x="22225" y="269875"/>
                    </a:cubicBezTo>
                    <a:lnTo>
                      <a:pt x="241853" y="269875"/>
                    </a:lnTo>
                    <a:cubicBezTo>
                      <a:pt x="241853" y="269875"/>
                      <a:pt x="241853" y="269875"/>
                      <a:pt x="247114" y="259384"/>
                    </a:cubicBezTo>
                    <a:cubicBezTo>
                      <a:pt x="247114" y="259384"/>
                      <a:pt x="247114" y="259384"/>
                      <a:pt x="233962" y="248892"/>
                    </a:cubicBezTo>
                    <a:cubicBezTo>
                      <a:pt x="210289" y="264629"/>
                      <a:pt x="178726" y="265941"/>
                      <a:pt x="155054" y="251515"/>
                    </a:cubicBezTo>
                    <a:cubicBezTo>
                      <a:pt x="155054" y="251515"/>
                      <a:pt x="155054" y="251515"/>
                      <a:pt x="49843" y="251515"/>
                    </a:cubicBezTo>
                    <a:cubicBezTo>
                      <a:pt x="49843" y="251515"/>
                      <a:pt x="49843" y="251515"/>
                      <a:pt x="49843" y="231844"/>
                    </a:cubicBezTo>
                    <a:cubicBezTo>
                      <a:pt x="49843" y="231844"/>
                      <a:pt x="49843" y="231844"/>
                      <a:pt x="135327" y="231844"/>
                    </a:cubicBezTo>
                    <a:cubicBezTo>
                      <a:pt x="128751" y="222664"/>
                      <a:pt x="123490" y="213484"/>
                      <a:pt x="122175" y="201682"/>
                    </a:cubicBezTo>
                    <a:cubicBezTo>
                      <a:pt x="122175" y="201682"/>
                      <a:pt x="122175" y="201682"/>
                      <a:pt x="49843" y="201682"/>
                    </a:cubicBezTo>
                    <a:cubicBezTo>
                      <a:pt x="49843" y="201682"/>
                      <a:pt x="49843" y="201682"/>
                      <a:pt x="49843" y="183322"/>
                    </a:cubicBezTo>
                    <a:cubicBezTo>
                      <a:pt x="49843" y="183322"/>
                      <a:pt x="49843" y="183322"/>
                      <a:pt x="120860" y="183322"/>
                    </a:cubicBezTo>
                    <a:cubicBezTo>
                      <a:pt x="122175" y="172831"/>
                      <a:pt x="124806" y="162339"/>
                      <a:pt x="131381" y="153159"/>
                    </a:cubicBezTo>
                    <a:cubicBezTo>
                      <a:pt x="131381" y="153159"/>
                      <a:pt x="131381" y="153159"/>
                      <a:pt x="49843" y="153159"/>
                    </a:cubicBezTo>
                    <a:cubicBezTo>
                      <a:pt x="49843" y="153159"/>
                      <a:pt x="49843" y="153159"/>
                      <a:pt x="49843" y="134800"/>
                    </a:cubicBezTo>
                    <a:cubicBezTo>
                      <a:pt x="49843" y="134800"/>
                      <a:pt x="49843" y="134800"/>
                      <a:pt x="147163" y="134800"/>
                    </a:cubicBezTo>
                    <a:cubicBezTo>
                      <a:pt x="174781" y="111194"/>
                      <a:pt x="216865" y="112506"/>
                      <a:pt x="243168" y="138734"/>
                    </a:cubicBezTo>
                    <a:cubicBezTo>
                      <a:pt x="269471" y="164962"/>
                      <a:pt x="270786" y="202993"/>
                      <a:pt x="251059" y="231844"/>
                    </a:cubicBezTo>
                    <a:cubicBezTo>
                      <a:pt x="251059" y="231844"/>
                      <a:pt x="251059" y="231844"/>
                      <a:pt x="264210" y="243647"/>
                    </a:cubicBezTo>
                    <a:cubicBezTo>
                      <a:pt x="264210" y="243647"/>
                      <a:pt x="264210" y="243647"/>
                      <a:pt x="272101" y="238401"/>
                    </a:cubicBezTo>
                    <a:cubicBezTo>
                      <a:pt x="272101" y="238401"/>
                      <a:pt x="272101" y="238401"/>
                      <a:pt x="290513" y="256761"/>
                    </a:cubicBezTo>
                    <a:cubicBezTo>
                      <a:pt x="290513" y="256761"/>
                      <a:pt x="290513" y="256761"/>
                      <a:pt x="290513" y="28575"/>
                    </a:cubicBezTo>
                    <a:cubicBezTo>
                      <a:pt x="290513" y="28575"/>
                      <a:pt x="290513" y="28575"/>
                      <a:pt x="22225" y="28575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311721" y="0"/>
                    </a:cubicBezTo>
                    <a:cubicBezTo>
                      <a:pt x="311721" y="0"/>
                      <a:pt x="311721" y="0"/>
                      <a:pt x="311721" y="278479"/>
                    </a:cubicBezTo>
                    <a:cubicBezTo>
                      <a:pt x="311721" y="278479"/>
                      <a:pt x="311721" y="278479"/>
                      <a:pt x="338138" y="304875"/>
                    </a:cubicBezTo>
                    <a:cubicBezTo>
                      <a:pt x="338138" y="304875"/>
                      <a:pt x="338138" y="316753"/>
                      <a:pt x="330213" y="325992"/>
                    </a:cubicBezTo>
                    <a:cubicBezTo>
                      <a:pt x="320967" y="336550"/>
                      <a:pt x="307759" y="335230"/>
                      <a:pt x="307759" y="335230"/>
                    </a:cubicBezTo>
                    <a:cubicBezTo>
                      <a:pt x="307759" y="335230"/>
                      <a:pt x="307759" y="335230"/>
                      <a:pt x="262850" y="291677"/>
                    </a:cubicBezTo>
                    <a:cubicBezTo>
                      <a:pt x="262850" y="291677"/>
                      <a:pt x="262850" y="291677"/>
                      <a:pt x="0" y="291677"/>
                    </a:cubicBezTo>
                    <a:cubicBezTo>
                      <a:pt x="0" y="291677"/>
                      <a:pt x="0" y="291677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1176164" y="3235084"/>
            <a:ext cx="4498461" cy="957541"/>
            <a:chOff x="1367579" y="1996834"/>
            <a:chExt cx="4498461" cy="957541"/>
          </a:xfrm>
        </p:grpSpPr>
        <p:grpSp>
          <p:nvGrpSpPr>
            <p:cNvPr id="48" name="组合 47"/>
            <p:cNvGrpSpPr/>
            <p:nvPr/>
          </p:nvGrpSpPr>
          <p:grpSpPr>
            <a:xfrm>
              <a:off x="2123229" y="1996834"/>
              <a:ext cx="3742811" cy="957541"/>
              <a:chOff x="7483989" y="3433235"/>
              <a:chExt cx="3742811" cy="957541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7483989" y="3732519"/>
                <a:ext cx="3742811" cy="658257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开发人员：侯宝玉   黄菊   刘畅</a:t>
                </a:r>
                <a:endPara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  <a:p>
                <a:pPr algn="just"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测试人员：徐建伟   赵肖</a:t>
                </a: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7483989" y="3433235"/>
                <a:ext cx="2050552" cy="430374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lnSpc>
                    <a:spcPct val="120000"/>
                  </a:lnSpc>
                </a:pPr>
                <a:r>
                  <a:rPr lang="zh-CN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后端开发</a:t>
                </a:r>
                <a:endParaRPr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1367579" y="2122141"/>
              <a:ext cx="584200" cy="584200"/>
              <a:chOff x="1028700" y="1853169"/>
              <a:chExt cx="787400" cy="787400"/>
            </a:xfrm>
          </p:grpSpPr>
          <p:sp>
            <p:nvSpPr>
              <p:cNvPr id="50" name="椭圆 49"/>
              <p:cNvSpPr/>
              <p:nvPr/>
            </p:nvSpPr>
            <p:spPr>
              <a:xfrm>
                <a:off x="1028700" y="1853169"/>
                <a:ext cx="787400" cy="787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1" name="椭圆 16"/>
              <p:cNvSpPr/>
              <p:nvPr/>
            </p:nvSpPr>
            <p:spPr>
              <a:xfrm>
                <a:off x="1237694" y="2062163"/>
                <a:ext cx="369412" cy="369412"/>
              </a:xfrm>
              <a:custGeom>
                <a:avLst/>
                <a:gdLst>
                  <a:gd name="connsiteX0" fmla="*/ 311151 w 331788"/>
                  <a:gd name="connsiteY0" fmla="*/ 34925 h 331788"/>
                  <a:gd name="connsiteX1" fmla="*/ 331788 w 331788"/>
                  <a:gd name="connsiteY1" fmla="*/ 92075 h 331788"/>
                  <a:gd name="connsiteX2" fmla="*/ 311151 w 331788"/>
                  <a:gd name="connsiteY2" fmla="*/ 98425 h 331788"/>
                  <a:gd name="connsiteX3" fmla="*/ 304801 w 331788"/>
                  <a:gd name="connsiteY3" fmla="*/ 76200 h 331788"/>
                  <a:gd name="connsiteX4" fmla="*/ 254001 w 331788"/>
                  <a:gd name="connsiteY4" fmla="*/ 222251 h 331788"/>
                  <a:gd name="connsiteX5" fmla="*/ 206376 w 331788"/>
                  <a:gd name="connsiteY5" fmla="*/ 146050 h 331788"/>
                  <a:gd name="connsiteX6" fmla="*/ 157163 w 331788"/>
                  <a:gd name="connsiteY6" fmla="*/ 241301 h 331788"/>
                  <a:gd name="connsiteX7" fmla="*/ 103188 w 331788"/>
                  <a:gd name="connsiteY7" fmla="*/ 163513 h 331788"/>
                  <a:gd name="connsiteX8" fmla="*/ 61913 w 331788"/>
                  <a:gd name="connsiteY8" fmla="*/ 242888 h 331788"/>
                  <a:gd name="connsiteX9" fmla="*/ 44450 w 331788"/>
                  <a:gd name="connsiteY9" fmla="*/ 231776 h 331788"/>
                  <a:gd name="connsiteX10" fmla="*/ 101600 w 331788"/>
                  <a:gd name="connsiteY10" fmla="*/ 123825 h 331788"/>
                  <a:gd name="connsiteX11" fmla="*/ 153988 w 331788"/>
                  <a:gd name="connsiteY11" fmla="*/ 201613 h 331788"/>
                  <a:gd name="connsiteX12" fmla="*/ 203201 w 331788"/>
                  <a:gd name="connsiteY12" fmla="*/ 106363 h 331788"/>
                  <a:gd name="connsiteX13" fmla="*/ 247651 w 331788"/>
                  <a:gd name="connsiteY13" fmla="*/ 174625 h 331788"/>
                  <a:gd name="connsiteX14" fmla="*/ 284163 w 331788"/>
                  <a:gd name="connsiteY14" fmla="*/ 69850 h 331788"/>
                  <a:gd name="connsiteX15" fmla="*/ 263526 w 331788"/>
                  <a:gd name="connsiteY15" fmla="*/ 79375 h 331788"/>
                  <a:gd name="connsiteX16" fmla="*/ 255588 w 331788"/>
                  <a:gd name="connsiteY16" fmla="*/ 61913 h 331788"/>
                  <a:gd name="connsiteX17" fmla="*/ 0 w 331788"/>
                  <a:gd name="connsiteY17" fmla="*/ 0 h 331788"/>
                  <a:gd name="connsiteX18" fmla="*/ 20637 w 331788"/>
                  <a:gd name="connsiteY18" fmla="*/ 0 h 331788"/>
                  <a:gd name="connsiteX19" fmla="*/ 20637 w 331788"/>
                  <a:gd name="connsiteY19" fmla="*/ 311151 h 331788"/>
                  <a:gd name="connsiteX20" fmla="*/ 331788 w 331788"/>
                  <a:gd name="connsiteY20" fmla="*/ 311151 h 331788"/>
                  <a:gd name="connsiteX21" fmla="*/ 331788 w 331788"/>
                  <a:gd name="connsiteY21" fmla="*/ 331788 h 331788"/>
                  <a:gd name="connsiteX22" fmla="*/ 0 w 331788"/>
                  <a:gd name="connsiteY22" fmla="*/ 331788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31788" h="331788">
                    <a:moveTo>
                      <a:pt x="311151" y="34925"/>
                    </a:moveTo>
                    <a:lnTo>
                      <a:pt x="331788" y="92075"/>
                    </a:lnTo>
                    <a:lnTo>
                      <a:pt x="311151" y="98425"/>
                    </a:lnTo>
                    <a:lnTo>
                      <a:pt x="304801" y="76200"/>
                    </a:lnTo>
                    <a:lnTo>
                      <a:pt x="254001" y="222251"/>
                    </a:lnTo>
                    <a:lnTo>
                      <a:pt x="206376" y="146050"/>
                    </a:lnTo>
                    <a:lnTo>
                      <a:pt x="157163" y="241301"/>
                    </a:lnTo>
                    <a:lnTo>
                      <a:pt x="103188" y="163513"/>
                    </a:lnTo>
                    <a:lnTo>
                      <a:pt x="61913" y="242888"/>
                    </a:lnTo>
                    <a:lnTo>
                      <a:pt x="44450" y="231776"/>
                    </a:lnTo>
                    <a:lnTo>
                      <a:pt x="101600" y="123825"/>
                    </a:lnTo>
                    <a:lnTo>
                      <a:pt x="153988" y="201613"/>
                    </a:lnTo>
                    <a:lnTo>
                      <a:pt x="203201" y="106363"/>
                    </a:lnTo>
                    <a:lnTo>
                      <a:pt x="247651" y="174625"/>
                    </a:lnTo>
                    <a:lnTo>
                      <a:pt x="284163" y="69850"/>
                    </a:lnTo>
                    <a:lnTo>
                      <a:pt x="263526" y="79375"/>
                    </a:lnTo>
                    <a:lnTo>
                      <a:pt x="255588" y="61913"/>
                    </a:lnTo>
                    <a:close/>
                    <a:moveTo>
                      <a:pt x="0" y="0"/>
                    </a:moveTo>
                    <a:lnTo>
                      <a:pt x="20637" y="0"/>
                    </a:lnTo>
                    <a:lnTo>
                      <a:pt x="20637" y="311151"/>
                    </a:lnTo>
                    <a:lnTo>
                      <a:pt x="331788" y="311151"/>
                    </a:lnTo>
                    <a:lnTo>
                      <a:pt x="331788" y="331788"/>
                    </a:lnTo>
                    <a:lnTo>
                      <a:pt x="0" y="33178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1176164" y="4482859"/>
            <a:ext cx="4498461" cy="957541"/>
            <a:chOff x="1367579" y="1996834"/>
            <a:chExt cx="4498461" cy="957541"/>
          </a:xfrm>
        </p:grpSpPr>
        <p:grpSp>
          <p:nvGrpSpPr>
            <p:cNvPr id="55" name="组合 54"/>
            <p:cNvGrpSpPr/>
            <p:nvPr/>
          </p:nvGrpSpPr>
          <p:grpSpPr>
            <a:xfrm>
              <a:off x="2123229" y="1996834"/>
              <a:ext cx="3742811" cy="957541"/>
              <a:chOff x="7483989" y="3433235"/>
              <a:chExt cx="3742811" cy="957541"/>
            </a:xfrm>
          </p:grpSpPr>
          <p:sp>
            <p:nvSpPr>
              <p:cNvPr id="59" name="矩形 58"/>
              <p:cNvSpPr/>
              <p:nvPr/>
            </p:nvSpPr>
            <p:spPr>
              <a:xfrm>
                <a:off x="7483989" y="3732519"/>
                <a:ext cx="3742811" cy="658257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开发人员：徐建伟   赵肖</a:t>
                </a:r>
                <a:endPara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  <a:p>
                <a:pPr algn="just">
                  <a:lnSpc>
                    <a:spcPct val="12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测试人员：侯宝玉   黄菊   刘畅</a:t>
                </a:r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7483989" y="3433235"/>
                <a:ext cx="2050552" cy="430374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lnSpc>
                    <a:spcPct val="120000"/>
                  </a:lnSpc>
                </a:pPr>
                <a:r>
                  <a:rPr lang="zh-CN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前端开发</a:t>
                </a:r>
                <a:endParaRPr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1367579" y="2122141"/>
              <a:ext cx="584200" cy="584200"/>
              <a:chOff x="1028700" y="1853169"/>
              <a:chExt cx="787400" cy="787400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1028700" y="1853169"/>
                <a:ext cx="787400" cy="787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8" name="椭圆 23"/>
              <p:cNvSpPr/>
              <p:nvPr/>
            </p:nvSpPr>
            <p:spPr>
              <a:xfrm>
                <a:off x="1237694" y="2087311"/>
                <a:ext cx="369412" cy="319115"/>
              </a:xfrm>
              <a:custGeom>
                <a:avLst/>
                <a:gdLst>
                  <a:gd name="T0" fmla="*/ 185 w 256"/>
                  <a:gd name="T1" fmla="*/ 0 h 222"/>
                  <a:gd name="T2" fmla="*/ 256 w 256"/>
                  <a:gd name="T3" fmla="*/ 71 h 222"/>
                  <a:gd name="T4" fmla="*/ 128 w 256"/>
                  <a:gd name="T5" fmla="*/ 222 h 222"/>
                  <a:gd name="T6" fmla="*/ 0 w 256"/>
                  <a:gd name="T7" fmla="*/ 71 h 222"/>
                  <a:gd name="T8" fmla="*/ 71 w 256"/>
                  <a:gd name="T9" fmla="*/ 0 h 222"/>
                  <a:gd name="T10" fmla="*/ 128 w 256"/>
                  <a:gd name="T11" fmla="*/ 30 h 222"/>
                  <a:gd name="T12" fmla="*/ 185 w 256"/>
                  <a:gd name="T13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6" h="222">
                    <a:moveTo>
                      <a:pt x="185" y="0"/>
                    </a:moveTo>
                    <a:cubicBezTo>
                      <a:pt x="224" y="0"/>
                      <a:pt x="256" y="32"/>
                      <a:pt x="256" y="71"/>
                    </a:cubicBezTo>
                    <a:cubicBezTo>
                      <a:pt x="256" y="136"/>
                      <a:pt x="128" y="222"/>
                      <a:pt x="128" y="222"/>
                    </a:cubicBezTo>
                    <a:cubicBezTo>
                      <a:pt x="128" y="222"/>
                      <a:pt x="0" y="139"/>
                      <a:pt x="0" y="71"/>
                    </a:cubicBezTo>
                    <a:cubicBezTo>
                      <a:pt x="0" y="23"/>
                      <a:pt x="32" y="0"/>
                      <a:pt x="71" y="0"/>
                    </a:cubicBezTo>
                    <a:cubicBezTo>
                      <a:pt x="94" y="0"/>
                      <a:pt x="115" y="12"/>
                      <a:pt x="128" y="30"/>
                    </a:cubicBezTo>
                    <a:cubicBezTo>
                      <a:pt x="141" y="12"/>
                      <a:pt x="162" y="0"/>
                      <a:pt x="18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27" name="组合 26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28" name="文本框 27"/>
            <p:cNvSpPr txBox="1"/>
            <p:nvPr/>
          </p:nvSpPr>
          <p:spPr>
            <a:xfrm>
              <a:off x="6096000" y="2061026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人员分工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Personnel Division of Labor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575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874713" y="3398461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系统通用类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6626E2-178C-4D68-965A-3C6116D39E80}"/>
              </a:ext>
            </a:extLst>
          </p:cNvPr>
          <p:cNvSpPr txBox="1"/>
          <p:nvPr/>
        </p:nvSpPr>
        <p:spPr>
          <a:xfrm>
            <a:off x="874713" y="4079066"/>
            <a:ext cx="4535487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系统通用类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数据库通用类实现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874713" y="2482009"/>
            <a:ext cx="2254528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dirty="0">
                <a:solidFill>
                  <a:schemeClr val="accent1"/>
                </a:solidFill>
                <a:ea typeface="时尚中黑简体" panose="01010104010101010101" pitchFamily="2" charset="-122"/>
              </a:rPr>
              <a:t>PART 03</a:t>
            </a:r>
            <a:endParaRPr lang="zh-CN" altLang="en-US" sz="4000" b="1" dirty="0">
              <a:solidFill>
                <a:schemeClr val="accent1"/>
              </a:solidFill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1014413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98702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740503" y="1395570"/>
            <a:ext cx="3588193" cy="45158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6631058" y="1395570"/>
            <a:ext cx="3588192" cy="45158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082801" y="1825654"/>
            <a:ext cx="2960700" cy="3565429"/>
            <a:chOff x="7483989" y="3339882"/>
            <a:chExt cx="2728517" cy="3565429"/>
          </a:xfrm>
        </p:grpSpPr>
        <p:sp>
          <p:nvSpPr>
            <p:cNvPr id="34" name="矩形 33"/>
            <p:cNvSpPr/>
            <p:nvPr/>
          </p:nvSpPr>
          <p:spPr>
            <a:xfrm>
              <a:off x="7483989" y="3732519"/>
              <a:ext cx="2728517" cy="317279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本系统将通用类按功能和模块放入文件夹中，以便形成自己的命名空间，如将数据库通用类按照模块划分到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com.mrkj.yql.service.forum.impl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文件夹、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com.mrkj.yql.service.login.impl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文件夹、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com.mrkj.yql.service.role.impl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文件夹、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com.mrkj.yql.service.sys.impl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文件夹中。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7483989" y="3339882"/>
              <a:ext cx="2050552" cy="4303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latin typeface="+mn-ea"/>
                </a:rPr>
                <a:t>系统通用类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893509" y="1823113"/>
            <a:ext cx="3063291" cy="3565429"/>
            <a:chOff x="7483989" y="3339882"/>
            <a:chExt cx="3063291" cy="3565429"/>
          </a:xfrm>
        </p:grpSpPr>
        <p:sp>
          <p:nvSpPr>
            <p:cNvPr id="44" name="矩形 43"/>
            <p:cNvSpPr/>
            <p:nvPr/>
          </p:nvSpPr>
          <p:spPr>
            <a:xfrm>
              <a:off x="7483989" y="3732519"/>
              <a:ext cx="3063291" cy="317279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数据库通用类可划分为四个部分</a:t>
              </a:r>
              <a:endParaRPr lang="en-US" altLang="zh-CN" sz="1400" dirty="0">
                <a:solidFill>
                  <a:schemeClr val="bg1"/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第一个部分由处理论坛帖子的相关数据表的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ForumServiceImpl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类组成。</a:t>
              </a:r>
              <a:endParaRPr lang="en-US" altLang="zh-CN" sz="1400" dirty="0">
                <a:solidFill>
                  <a:schemeClr val="bg1"/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第二部分由处理用户注册的相关数据表的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Sys_loginServiceImpl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类、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UserloginServiceImpl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类组成。</a:t>
              </a:r>
              <a:endParaRPr lang="en-US" altLang="zh-CN" sz="1400" dirty="0">
                <a:solidFill>
                  <a:schemeClr val="bg1"/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第三部分由处理用户角色的相关数据表的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Sys_permissionServiceImpl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类、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Sys_permissionTreeServiceImpl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类组成。</a:t>
              </a:r>
              <a:endParaRPr lang="en-US" altLang="zh-CN" sz="1400" dirty="0">
                <a:solidFill>
                  <a:schemeClr val="bg1"/>
                </a:solidFill>
                <a:latin typeface="+mn-ea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第四部分由处理名词字典的</a:t>
              </a:r>
              <a:r>
                <a:rPr lang="en-US" altLang="zh-CN" sz="1400" dirty="0" err="1">
                  <a:solidFill>
                    <a:schemeClr val="bg1"/>
                  </a:solidFill>
                  <a:latin typeface="+mn-ea"/>
                </a:rPr>
                <a:t>DictonaryServiceImpl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类组成。</a:t>
              </a:r>
            </a:p>
          </p:txBody>
        </p:sp>
        <p:sp>
          <p:nvSpPr>
            <p:cNvPr id="45" name="矩形 44"/>
            <p:cNvSpPr/>
            <p:nvPr/>
          </p:nvSpPr>
          <p:spPr>
            <a:xfrm>
              <a:off x="7483989" y="3339882"/>
              <a:ext cx="2408922" cy="4303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latin typeface="+mn-ea"/>
                </a:rPr>
                <a:t>数据库通用类实现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18" name="文本框 17"/>
            <p:cNvSpPr txBox="1"/>
            <p:nvPr/>
          </p:nvSpPr>
          <p:spPr>
            <a:xfrm>
              <a:off x="6096000" y="2061026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系统通用类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System General Class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65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874713" y="3398461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不足与改进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6626E2-178C-4D68-965A-3C6116D39E80}"/>
              </a:ext>
            </a:extLst>
          </p:cNvPr>
          <p:cNvSpPr txBox="1"/>
          <p:nvPr/>
        </p:nvSpPr>
        <p:spPr>
          <a:xfrm>
            <a:off x="874713" y="4079066"/>
            <a:ext cx="4535487" cy="7386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系统不足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系统改进设想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软件工程大作业总结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874713" y="2482009"/>
            <a:ext cx="2254528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dirty="0">
                <a:solidFill>
                  <a:schemeClr val="accent1"/>
                </a:solidFill>
                <a:ea typeface="时尚中黑简体" panose="01010104010101010101" pitchFamily="2" charset="-122"/>
              </a:rPr>
              <a:t>PART 04</a:t>
            </a:r>
            <a:endParaRPr lang="zh-CN" altLang="en-US" sz="4000" b="1" dirty="0">
              <a:solidFill>
                <a:schemeClr val="accent1"/>
              </a:solidFill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1014413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6542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5"/>
          <p:cNvSpPr>
            <a:spLocks/>
          </p:cNvSpPr>
          <p:nvPr/>
        </p:nvSpPr>
        <p:spPr bwMode="auto">
          <a:xfrm>
            <a:off x="4697609" y="2478939"/>
            <a:ext cx="2953217" cy="3432890"/>
          </a:xfrm>
          <a:custGeom>
            <a:avLst/>
            <a:gdLst>
              <a:gd name="T0" fmla="*/ 553107085 w 5977"/>
              <a:gd name="T1" fmla="*/ 70285550 h 6949"/>
              <a:gd name="T2" fmla="*/ 487233550 w 5977"/>
              <a:gd name="T3" fmla="*/ 359685891 h 6949"/>
              <a:gd name="T4" fmla="*/ 350301198 w 5977"/>
              <a:gd name="T5" fmla="*/ 115798432 h 6949"/>
              <a:gd name="T6" fmla="*/ 336665723 w 5977"/>
              <a:gd name="T7" fmla="*/ 128664779 h 6949"/>
              <a:gd name="T8" fmla="*/ 487425501 w 5977"/>
              <a:gd name="T9" fmla="*/ 487966836 h 6949"/>
              <a:gd name="T10" fmla="*/ 426737689 w 5977"/>
              <a:gd name="T11" fmla="*/ 535784040 h 6949"/>
              <a:gd name="T12" fmla="*/ 102747252 w 5977"/>
              <a:gd name="T13" fmla="*/ 361990214 h 6949"/>
              <a:gd name="T14" fmla="*/ 72211396 w 5977"/>
              <a:gd name="T15" fmla="*/ 375625106 h 6949"/>
              <a:gd name="T16" fmla="*/ 300559805 w 5977"/>
              <a:gd name="T17" fmla="*/ 476252431 h 6949"/>
              <a:gd name="T18" fmla="*/ 458810023 w 5977"/>
              <a:gd name="T19" fmla="*/ 679236091 h 6949"/>
              <a:gd name="T20" fmla="*/ 410029258 w 5977"/>
              <a:gd name="T21" fmla="*/ 814238084 h 6949"/>
              <a:gd name="T22" fmla="*/ 2304717 w 5977"/>
              <a:gd name="T23" fmla="*/ 744144451 h 6949"/>
              <a:gd name="T24" fmla="*/ 0 w 5977"/>
              <a:gd name="T25" fmla="*/ 778519119 h 6949"/>
              <a:gd name="T26" fmla="*/ 419439638 w 5977"/>
              <a:gd name="T27" fmla="*/ 879530717 h 6949"/>
              <a:gd name="T28" fmla="*/ 430770396 w 5977"/>
              <a:gd name="T29" fmla="*/ 1158560951 h 6949"/>
              <a:gd name="T30" fmla="*/ 300559805 w 5977"/>
              <a:gd name="T31" fmla="*/ 1274167466 h 6949"/>
              <a:gd name="T32" fmla="*/ 174382360 w 5977"/>
              <a:gd name="T33" fmla="*/ 1298364383 h 6949"/>
              <a:gd name="T34" fmla="*/ 763979262 w 5977"/>
              <a:gd name="T35" fmla="*/ 1322752778 h 6949"/>
              <a:gd name="T36" fmla="*/ 853474940 w 5977"/>
              <a:gd name="T37" fmla="*/ 1303164944 h 6949"/>
              <a:gd name="T38" fmla="*/ 766283979 w 5977"/>
              <a:gd name="T39" fmla="*/ 1282233251 h 6949"/>
              <a:gd name="T40" fmla="*/ 599391621 w 5977"/>
              <a:gd name="T41" fmla="*/ 1171043463 h 6949"/>
              <a:gd name="T42" fmla="*/ 595934326 w 5977"/>
              <a:gd name="T43" fmla="*/ 916593980 h 6949"/>
              <a:gd name="T44" fmla="*/ 886123563 w 5977"/>
              <a:gd name="T45" fmla="*/ 798298870 h 6949"/>
              <a:gd name="T46" fmla="*/ 1147889272 w 5977"/>
              <a:gd name="T47" fmla="*/ 773910474 h 6949"/>
              <a:gd name="T48" fmla="*/ 1146544744 w 5977"/>
              <a:gd name="T49" fmla="*/ 735310997 h 6949"/>
              <a:gd name="T50" fmla="*/ 1096611840 w 5977"/>
              <a:gd name="T51" fmla="*/ 748561178 h 6949"/>
              <a:gd name="T52" fmla="*/ 589788853 w 5977"/>
              <a:gd name="T53" fmla="*/ 814814274 h 6949"/>
              <a:gd name="T54" fmla="*/ 635305150 w 5977"/>
              <a:gd name="T55" fmla="*/ 568238220 h 6949"/>
              <a:gd name="T56" fmla="*/ 1048982776 w 5977"/>
              <a:gd name="T57" fmla="*/ 422866120 h 6949"/>
              <a:gd name="T58" fmla="*/ 1035347301 w 5977"/>
              <a:gd name="T59" fmla="*/ 406926906 h 6949"/>
              <a:gd name="T60" fmla="*/ 734403157 w 5977"/>
              <a:gd name="T61" fmla="*/ 474524299 h 6949"/>
              <a:gd name="T62" fmla="*/ 560020797 w 5977"/>
              <a:gd name="T63" fmla="*/ 545386039 h 6949"/>
              <a:gd name="T64" fmla="*/ 592093570 w 5977"/>
              <a:gd name="T65" fmla="*/ 456472680 h 6949"/>
              <a:gd name="T66" fmla="*/ 779535115 w 5977"/>
              <a:gd name="T67" fmla="*/ 194533602 h 6949"/>
              <a:gd name="T68" fmla="*/ 656430626 w 5977"/>
              <a:gd name="T69" fmla="*/ 351812462 h 6949"/>
              <a:gd name="T70" fmla="*/ 538895321 w 5977"/>
              <a:gd name="T71" fmla="*/ 408463120 h 6949"/>
              <a:gd name="T72" fmla="*/ 572120233 w 5977"/>
              <a:gd name="T73" fmla="*/ 103700193 h 6949"/>
              <a:gd name="T74" fmla="*/ 563093753 w 5977"/>
              <a:gd name="T75" fmla="*/ 191917 h 6949"/>
              <a:gd name="T76" fmla="*/ 534862176 w 5977"/>
              <a:gd name="T77" fmla="*/ 0 h 6949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5977" h="6949">
                <a:moveTo>
                  <a:pt x="2785" y="0"/>
                </a:moveTo>
                <a:cubicBezTo>
                  <a:pt x="2841" y="42"/>
                  <a:pt x="2858" y="134"/>
                  <a:pt x="2880" y="366"/>
                </a:cubicBezTo>
                <a:cubicBezTo>
                  <a:pt x="2910" y="674"/>
                  <a:pt x="2891" y="857"/>
                  <a:pt x="2760" y="1513"/>
                </a:cubicBezTo>
                <a:cubicBezTo>
                  <a:pt x="2638" y="2133"/>
                  <a:pt x="2639" y="2130"/>
                  <a:pt x="2537" y="1873"/>
                </a:cubicBezTo>
                <a:cubicBezTo>
                  <a:pt x="2413" y="1562"/>
                  <a:pt x="2149" y="1060"/>
                  <a:pt x="1997" y="847"/>
                </a:cubicBezTo>
                <a:cubicBezTo>
                  <a:pt x="1912" y="730"/>
                  <a:pt x="1834" y="619"/>
                  <a:pt x="1824" y="603"/>
                </a:cubicBezTo>
                <a:cubicBezTo>
                  <a:pt x="1821" y="599"/>
                  <a:pt x="1822" y="588"/>
                  <a:pt x="1825" y="573"/>
                </a:cubicBezTo>
                <a:cubicBezTo>
                  <a:pt x="1802" y="607"/>
                  <a:pt x="1779" y="639"/>
                  <a:pt x="1753" y="670"/>
                </a:cubicBezTo>
                <a:cubicBezTo>
                  <a:pt x="1818" y="723"/>
                  <a:pt x="2054" y="1118"/>
                  <a:pt x="2190" y="1400"/>
                </a:cubicBezTo>
                <a:cubicBezTo>
                  <a:pt x="2346" y="1724"/>
                  <a:pt x="2539" y="2359"/>
                  <a:pt x="2538" y="2541"/>
                </a:cubicBezTo>
                <a:cubicBezTo>
                  <a:pt x="2537" y="2685"/>
                  <a:pt x="2494" y="2855"/>
                  <a:pt x="2446" y="2903"/>
                </a:cubicBezTo>
                <a:cubicBezTo>
                  <a:pt x="2409" y="2940"/>
                  <a:pt x="2382" y="2926"/>
                  <a:pt x="2222" y="2790"/>
                </a:cubicBezTo>
                <a:cubicBezTo>
                  <a:pt x="1978" y="2584"/>
                  <a:pt x="1756" y="2436"/>
                  <a:pt x="1436" y="2266"/>
                </a:cubicBezTo>
                <a:cubicBezTo>
                  <a:pt x="1187" y="2133"/>
                  <a:pt x="694" y="1925"/>
                  <a:pt x="535" y="1885"/>
                </a:cubicBezTo>
                <a:cubicBezTo>
                  <a:pt x="470" y="1868"/>
                  <a:pt x="435" y="1856"/>
                  <a:pt x="420" y="1823"/>
                </a:cubicBezTo>
                <a:cubicBezTo>
                  <a:pt x="408" y="1868"/>
                  <a:pt x="393" y="1913"/>
                  <a:pt x="376" y="1956"/>
                </a:cubicBezTo>
                <a:cubicBezTo>
                  <a:pt x="383" y="1953"/>
                  <a:pt x="389" y="1951"/>
                  <a:pt x="395" y="1951"/>
                </a:cubicBezTo>
                <a:cubicBezTo>
                  <a:pt x="549" y="1951"/>
                  <a:pt x="1204" y="2247"/>
                  <a:pt x="1565" y="2480"/>
                </a:cubicBezTo>
                <a:cubicBezTo>
                  <a:pt x="1801" y="2632"/>
                  <a:pt x="2168" y="2981"/>
                  <a:pt x="2287" y="3167"/>
                </a:cubicBezTo>
                <a:cubicBezTo>
                  <a:pt x="2358" y="3279"/>
                  <a:pt x="2375" y="3338"/>
                  <a:pt x="2389" y="3537"/>
                </a:cubicBezTo>
                <a:cubicBezTo>
                  <a:pt x="2407" y="3784"/>
                  <a:pt x="2356" y="4253"/>
                  <a:pt x="2309" y="4282"/>
                </a:cubicBezTo>
                <a:cubicBezTo>
                  <a:pt x="2294" y="4291"/>
                  <a:pt x="2216" y="4272"/>
                  <a:pt x="2135" y="4240"/>
                </a:cubicBezTo>
                <a:cubicBezTo>
                  <a:pt x="1771" y="4095"/>
                  <a:pt x="1129" y="3975"/>
                  <a:pt x="401" y="3915"/>
                </a:cubicBezTo>
                <a:cubicBezTo>
                  <a:pt x="234" y="3901"/>
                  <a:pt x="89" y="3886"/>
                  <a:pt x="12" y="3875"/>
                </a:cubicBezTo>
                <a:cubicBezTo>
                  <a:pt x="12" y="3877"/>
                  <a:pt x="12" y="3878"/>
                  <a:pt x="12" y="3880"/>
                </a:cubicBezTo>
                <a:cubicBezTo>
                  <a:pt x="12" y="3939"/>
                  <a:pt x="8" y="3997"/>
                  <a:pt x="0" y="4054"/>
                </a:cubicBezTo>
                <a:lnTo>
                  <a:pt x="229" y="4057"/>
                </a:lnTo>
                <a:cubicBezTo>
                  <a:pt x="1035" y="4066"/>
                  <a:pt x="1849" y="4284"/>
                  <a:pt x="2184" y="4580"/>
                </a:cubicBezTo>
                <a:cubicBezTo>
                  <a:pt x="2296" y="4678"/>
                  <a:pt x="2311" y="4707"/>
                  <a:pt x="2329" y="4848"/>
                </a:cubicBezTo>
                <a:cubicBezTo>
                  <a:pt x="2353" y="5035"/>
                  <a:pt x="2303" y="5720"/>
                  <a:pt x="2243" y="6033"/>
                </a:cubicBezTo>
                <a:cubicBezTo>
                  <a:pt x="2219" y="6155"/>
                  <a:pt x="2177" y="6286"/>
                  <a:pt x="2148" y="6324"/>
                </a:cubicBezTo>
                <a:cubicBezTo>
                  <a:pt x="2078" y="6419"/>
                  <a:pt x="1739" y="6599"/>
                  <a:pt x="1565" y="6635"/>
                </a:cubicBezTo>
                <a:cubicBezTo>
                  <a:pt x="1488" y="6651"/>
                  <a:pt x="1312" y="6682"/>
                  <a:pt x="1175" y="6704"/>
                </a:cubicBezTo>
                <a:cubicBezTo>
                  <a:pt x="1037" y="6727"/>
                  <a:pt x="917" y="6752"/>
                  <a:pt x="908" y="6761"/>
                </a:cubicBezTo>
                <a:cubicBezTo>
                  <a:pt x="846" y="6823"/>
                  <a:pt x="1154" y="6882"/>
                  <a:pt x="1733" y="6919"/>
                </a:cubicBezTo>
                <a:cubicBezTo>
                  <a:pt x="2214" y="6949"/>
                  <a:pt x="3600" y="6930"/>
                  <a:pt x="3978" y="6888"/>
                </a:cubicBezTo>
                <a:cubicBezTo>
                  <a:pt x="4141" y="6870"/>
                  <a:pt x="4313" y="6840"/>
                  <a:pt x="4359" y="6821"/>
                </a:cubicBezTo>
                <a:lnTo>
                  <a:pt x="4444" y="6786"/>
                </a:lnTo>
                <a:lnTo>
                  <a:pt x="4380" y="6752"/>
                </a:lnTo>
                <a:cubicBezTo>
                  <a:pt x="4344" y="6733"/>
                  <a:pt x="4169" y="6699"/>
                  <a:pt x="3990" y="6677"/>
                </a:cubicBezTo>
                <a:cubicBezTo>
                  <a:pt x="3636" y="6633"/>
                  <a:pt x="3384" y="6538"/>
                  <a:pt x="3223" y="6387"/>
                </a:cubicBezTo>
                <a:cubicBezTo>
                  <a:pt x="3147" y="6317"/>
                  <a:pt x="3136" y="6284"/>
                  <a:pt x="3121" y="6098"/>
                </a:cubicBezTo>
                <a:cubicBezTo>
                  <a:pt x="3098" y="5808"/>
                  <a:pt x="3092" y="5584"/>
                  <a:pt x="3098" y="5147"/>
                </a:cubicBezTo>
                <a:lnTo>
                  <a:pt x="3103" y="4773"/>
                </a:lnTo>
                <a:lnTo>
                  <a:pt x="3201" y="4665"/>
                </a:lnTo>
                <a:cubicBezTo>
                  <a:pt x="3389" y="4458"/>
                  <a:pt x="3879" y="4281"/>
                  <a:pt x="4614" y="4157"/>
                </a:cubicBezTo>
                <a:cubicBezTo>
                  <a:pt x="4997" y="4092"/>
                  <a:pt x="5912" y="4000"/>
                  <a:pt x="5966" y="4021"/>
                </a:cubicBezTo>
                <a:cubicBezTo>
                  <a:pt x="5969" y="4022"/>
                  <a:pt x="5973" y="4026"/>
                  <a:pt x="5977" y="4030"/>
                </a:cubicBezTo>
                <a:cubicBezTo>
                  <a:pt x="5971" y="3983"/>
                  <a:pt x="5968" y="3935"/>
                  <a:pt x="5968" y="3887"/>
                </a:cubicBezTo>
                <a:cubicBezTo>
                  <a:pt x="5968" y="3867"/>
                  <a:pt x="5969" y="3848"/>
                  <a:pt x="5970" y="3829"/>
                </a:cubicBezTo>
                <a:cubicBezTo>
                  <a:pt x="5961" y="3854"/>
                  <a:pt x="5951" y="3871"/>
                  <a:pt x="5942" y="3877"/>
                </a:cubicBezTo>
                <a:cubicBezTo>
                  <a:pt x="5925" y="3888"/>
                  <a:pt x="5821" y="3898"/>
                  <a:pt x="5710" y="3898"/>
                </a:cubicBezTo>
                <a:cubicBezTo>
                  <a:pt x="5247" y="3899"/>
                  <a:pt x="4355" y="4013"/>
                  <a:pt x="3586" y="4169"/>
                </a:cubicBezTo>
                <a:cubicBezTo>
                  <a:pt x="3302" y="4226"/>
                  <a:pt x="3085" y="4257"/>
                  <a:pt x="3071" y="4243"/>
                </a:cubicBezTo>
                <a:cubicBezTo>
                  <a:pt x="3043" y="4215"/>
                  <a:pt x="2962" y="3612"/>
                  <a:pt x="2962" y="3431"/>
                </a:cubicBezTo>
                <a:cubicBezTo>
                  <a:pt x="2962" y="3287"/>
                  <a:pt x="3037" y="3185"/>
                  <a:pt x="3308" y="2959"/>
                </a:cubicBezTo>
                <a:cubicBezTo>
                  <a:pt x="3708" y="2626"/>
                  <a:pt x="4264" y="2412"/>
                  <a:pt x="5130" y="2260"/>
                </a:cubicBezTo>
                <a:lnTo>
                  <a:pt x="5462" y="2202"/>
                </a:lnTo>
                <a:cubicBezTo>
                  <a:pt x="5441" y="2169"/>
                  <a:pt x="5420" y="2136"/>
                  <a:pt x="5403" y="2101"/>
                </a:cubicBezTo>
                <a:cubicBezTo>
                  <a:pt x="5400" y="2110"/>
                  <a:pt x="5397" y="2116"/>
                  <a:pt x="5391" y="2119"/>
                </a:cubicBezTo>
                <a:cubicBezTo>
                  <a:pt x="5374" y="2130"/>
                  <a:pt x="5204" y="2161"/>
                  <a:pt x="5015" y="2189"/>
                </a:cubicBezTo>
                <a:cubicBezTo>
                  <a:pt x="4603" y="2249"/>
                  <a:pt x="4090" y="2371"/>
                  <a:pt x="3824" y="2471"/>
                </a:cubicBezTo>
                <a:cubicBezTo>
                  <a:pt x="3718" y="2511"/>
                  <a:pt x="3480" y="2623"/>
                  <a:pt x="3296" y="2720"/>
                </a:cubicBezTo>
                <a:cubicBezTo>
                  <a:pt x="2967" y="2892"/>
                  <a:pt x="2959" y="2895"/>
                  <a:pt x="2916" y="2840"/>
                </a:cubicBezTo>
                <a:cubicBezTo>
                  <a:pt x="2888" y="2802"/>
                  <a:pt x="2878" y="2747"/>
                  <a:pt x="2887" y="2673"/>
                </a:cubicBezTo>
                <a:cubicBezTo>
                  <a:pt x="2899" y="2585"/>
                  <a:pt x="2938" y="2526"/>
                  <a:pt x="3083" y="2377"/>
                </a:cubicBezTo>
                <a:cubicBezTo>
                  <a:pt x="3474" y="1976"/>
                  <a:pt x="3779" y="1561"/>
                  <a:pt x="3990" y="1139"/>
                </a:cubicBezTo>
                <a:cubicBezTo>
                  <a:pt x="4014" y="1091"/>
                  <a:pt x="4038" y="1048"/>
                  <a:pt x="4059" y="1013"/>
                </a:cubicBezTo>
                <a:cubicBezTo>
                  <a:pt x="4029" y="994"/>
                  <a:pt x="4001" y="975"/>
                  <a:pt x="3973" y="953"/>
                </a:cubicBezTo>
                <a:cubicBezTo>
                  <a:pt x="3895" y="1157"/>
                  <a:pt x="3635" y="1579"/>
                  <a:pt x="3418" y="1832"/>
                </a:cubicBezTo>
                <a:cubicBezTo>
                  <a:pt x="3264" y="2012"/>
                  <a:pt x="2893" y="2318"/>
                  <a:pt x="2830" y="2318"/>
                </a:cubicBezTo>
                <a:cubicBezTo>
                  <a:pt x="2793" y="2318"/>
                  <a:pt x="2789" y="2289"/>
                  <a:pt x="2806" y="2127"/>
                </a:cubicBezTo>
                <a:cubicBezTo>
                  <a:pt x="2817" y="2022"/>
                  <a:pt x="2845" y="1835"/>
                  <a:pt x="2867" y="1711"/>
                </a:cubicBezTo>
                <a:cubicBezTo>
                  <a:pt x="2974" y="1120"/>
                  <a:pt x="2996" y="891"/>
                  <a:pt x="2979" y="540"/>
                </a:cubicBezTo>
                <a:cubicBezTo>
                  <a:pt x="2970" y="346"/>
                  <a:pt x="2955" y="140"/>
                  <a:pt x="2946" y="84"/>
                </a:cubicBezTo>
                <a:lnTo>
                  <a:pt x="2932" y="1"/>
                </a:lnTo>
                <a:cubicBezTo>
                  <a:pt x="2909" y="2"/>
                  <a:pt x="2886" y="3"/>
                  <a:pt x="2863" y="3"/>
                </a:cubicBezTo>
                <a:cubicBezTo>
                  <a:pt x="2836" y="3"/>
                  <a:pt x="2811" y="2"/>
                  <a:pt x="278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橢圓 6"/>
          <p:cNvSpPr/>
          <p:nvPr/>
        </p:nvSpPr>
        <p:spPr>
          <a:xfrm>
            <a:off x="5946277" y="2070628"/>
            <a:ext cx="473634" cy="473634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233363" indent="-233363" eaLnBrk="1" fontAlgn="auto" hangingPunct="1">
              <a:lnSpc>
                <a:spcPct val="95000"/>
              </a:lnSpc>
              <a:spcBef>
                <a:spcPct val="50000"/>
              </a:spcBef>
              <a:spcAft>
                <a:spcPct val="35000"/>
              </a:spcAft>
              <a:buClr>
                <a:srgbClr val="678BA8"/>
              </a:buClr>
              <a:buFontTx/>
              <a:buChar char="•"/>
              <a:defRPr/>
            </a:pPr>
            <a:endParaRPr lang="zh-TW" altLang="en-US" sz="3200" kern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軟正黑體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968767" y="2164824"/>
            <a:ext cx="803634" cy="801843"/>
            <a:chOff x="4829067" y="2164824"/>
            <a:chExt cx="803634" cy="801843"/>
          </a:xfrm>
        </p:grpSpPr>
        <p:sp>
          <p:nvSpPr>
            <p:cNvPr id="67" name="橢圓 5"/>
            <p:cNvSpPr/>
            <p:nvPr/>
          </p:nvSpPr>
          <p:spPr>
            <a:xfrm>
              <a:off x="4829067" y="2164824"/>
              <a:ext cx="803634" cy="80184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marL="233363" indent="-233363" eaLnBrk="1" fontAlgn="auto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  <a:defRPr/>
              </a:pPr>
              <a:endParaRPr lang="zh-TW" altLang="en-US" sz="3200" ker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軟正黑體"/>
              </a:endParaRPr>
            </a:p>
          </p:txBody>
        </p:sp>
        <p:sp>
          <p:nvSpPr>
            <p:cNvPr id="83" name="Freeform 160"/>
            <p:cNvSpPr>
              <a:spLocks noChangeArrowheads="1"/>
            </p:cNvSpPr>
            <p:nvPr/>
          </p:nvSpPr>
          <p:spPr bwMode="auto">
            <a:xfrm>
              <a:off x="5091841" y="2451082"/>
              <a:ext cx="315495" cy="220381"/>
            </a:xfrm>
            <a:custGeom>
              <a:avLst/>
              <a:gdLst>
                <a:gd name="T0" fmla="*/ 147281 w 601"/>
                <a:gd name="T1" fmla="*/ 68912 h 418"/>
                <a:gd name="T2" fmla="*/ 147281 w 601"/>
                <a:gd name="T3" fmla="*/ 68912 h 418"/>
                <a:gd name="T4" fmla="*/ 213018 w 601"/>
                <a:gd name="T5" fmla="*/ 2526 h 418"/>
                <a:gd name="T6" fmla="*/ 215533 w 601"/>
                <a:gd name="T7" fmla="*/ 10102 h 418"/>
                <a:gd name="T8" fmla="*/ 215533 w 601"/>
                <a:gd name="T9" fmla="*/ 139989 h 418"/>
                <a:gd name="T10" fmla="*/ 213018 w 601"/>
                <a:gd name="T11" fmla="*/ 147927 h 418"/>
                <a:gd name="T12" fmla="*/ 147281 w 601"/>
                <a:gd name="T13" fmla="*/ 68912 h 418"/>
                <a:gd name="T14" fmla="*/ 2515 w 601"/>
                <a:gd name="T15" fmla="*/ 2526 h 418"/>
                <a:gd name="T16" fmla="*/ 2515 w 601"/>
                <a:gd name="T17" fmla="*/ 2526 h 418"/>
                <a:gd name="T18" fmla="*/ 10058 w 601"/>
                <a:gd name="T19" fmla="*/ 0 h 418"/>
                <a:gd name="T20" fmla="*/ 205475 w 601"/>
                <a:gd name="T21" fmla="*/ 0 h 418"/>
                <a:gd name="T22" fmla="*/ 213018 w 601"/>
                <a:gd name="T23" fmla="*/ 2526 h 418"/>
                <a:gd name="T24" fmla="*/ 106689 w 601"/>
                <a:gd name="T25" fmla="*/ 86591 h 418"/>
                <a:gd name="T26" fmla="*/ 2515 w 601"/>
                <a:gd name="T27" fmla="*/ 2526 h 418"/>
                <a:gd name="T28" fmla="*/ 2515 w 601"/>
                <a:gd name="T29" fmla="*/ 147927 h 418"/>
                <a:gd name="T30" fmla="*/ 2515 w 601"/>
                <a:gd name="T31" fmla="*/ 147927 h 418"/>
                <a:gd name="T32" fmla="*/ 0 w 601"/>
                <a:gd name="T33" fmla="*/ 139989 h 418"/>
                <a:gd name="T34" fmla="*/ 0 w 601"/>
                <a:gd name="T35" fmla="*/ 10102 h 418"/>
                <a:gd name="T36" fmla="*/ 2515 w 601"/>
                <a:gd name="T37" fmla="*/ 2526 h 418"/>
                <a:gd name="T38" fmla="*/ 68611 w 601"/>
                <a:gd name="T39" fmla="*/ 68912 h 418"/>
                <a:gd name="T40" fmla="*/ 2515 w 601"/>
                <a:gd name="T41" fmla="*/ 147927 h 418"/>
                <a:gd name="T42" fmla="*/ 106689 w 601"/>
                <a:gd name="T43" fmla="*/ 107157 h 418"/>
                <a:gd name="T44" fmla="*/ 106689 w 601"/>
                <a:gd name="T45" fmla="*/ 107157 h 418"/>
                <a:gd name="T46" fmla="*/ 134349 w 601"/>
                <a:gd name="T47" fmla="*/ 79014 h 418"/>
                <a:gd name="T48" fmla="*/ 213018 w 601"/>
                <a:gd name="T49" fmla="*/ 147927 h 418"/>
                <a:gd name="T50" fmla="*/ 205475 w 601"/>
                <a:gd name="T51" fmla="*/ 150452 h 418"/>
                <a:gd name="T52" fmla="*/ 10058 w 601"/>
                <a:gd name="T53" fmla="*/ 150452 h 418"/>
                <a:gd name="T54" fmla="*/ 2515 w 601"/>
                <a:gd name="T55" fmla="*/ 147927 h 418"/>
                <a:gd name="T56" fmla="*/ 78669 w 601"/>
                <a:gd name="T57" fmla="*/ 79014 h 418"/>
                <a:gd name="T58" fmla="*/ 106689 w 601"/>
                <a:gd name="T59" fmla="*/ 107157 h 418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601" h="418">
                  <a:moveTo>
                    <a:pt x="410" y="191"/>
                  </a:moveTo>
                  <a:lnTo>
                    <a:pt x="410" y="191"/>
                  </a:lnTo>
                  <a:cubicBezTo>
                    <a:pt x="593" y="7"/>
                    <a:pt x="593" y="7"/>
                    <a:pt x="593" y="7"/>
                  </a:cubicBezTo>
                  <a:cubicBezTo>
                    <a:pt x="600" y="14"/>
                    <a:pt x="600" y="21"/>
                    <a:pt x="600" y="28"/>
                  </a:cubicBezTo>
                  <a:cubicBezTo>
                    <a:pt x="600" y="388"/>
                    <a:pt x="600" y="388"/>
                    <a:pt x="600" y="388"/>
                  </a:cubicBezTo>
                  <a:cubicBezTo>
                    <a:pt x="600" y="395"/>
                    <a:pt x="600" y="403"/>
                    <a:pt x="593" y="410"/>
                  </a:cubicBezTo>
                  <a:lnTo>
                    <a:pt x="410" y="191"/>
                  </a:lnTo>
                  <a:close/>
                  <a:moveTo>
                    <a:pt x="7" y="7"/>
                  </a:moveTo>
                  <a:lnTo>
                    <a:pt x="7" y="7"/>
                  </a:lnTo>
                  <a:cubicBezTo>
                    <a:pt x="14" y="7"/>
                    <a:pt x="21" y="0"/>
                    <a:pt x="28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579" y="0"/>
                    <a:pt x="586" y="7"/>
                    <a:pt x="593" y="7"/>
                  </a:cubicBezTo>
                  <a:cubicBezTo>
                    <a:pt x="297" y="240"/>
                    <a:pt x="297" y="240"/>
                    <a:pt x="297" y="240"/>
                  </a:cubicBezTo>
                  <a:lnTo>
                    <a:pt x="7" y="7"/>
                  </a:lnTo>
                  <a:close/>
                  <a:moveTo>
                    <a:pt x="7" y="410"/>
                  </a:moveTo>
                  <a:lnTo>
                    <a:pt x="7" y="410"/>
                  </a:lnTo>
                  <a:cubicBezTo>
                    <a:pt x="0" y="403"/>
                    <a:pt x="0" y="395"/>
                    <a:pt x="0" y="38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1"/>
                    <a:pt x="0" y="14"/>
                    <a:pt x="7" y="7"/>
                  </a:cubicBezTo>
                  <a:cubicBezTo>
                    <a:pt x="191" y="191"/>
                    <a:pt x="191" y="191"/>
                    <a:pt x="191" y="191"/>
                  </a:cubicBezTo>
                  <a:lnTo>
                    <a:pt x="7" y="410"/>
                  </a:lnTo>
                  <a:close/>
                  <a:moveTo>
                    <a:pt x="297" y="297"/>
                  </a:moveTo>
                  <a:lnTo>
                    <a:pt x="297" y="297"/>
                  </a:lnTo>
                  <a:cubicBezTo>
                    <a:pt x="374" y="219"/>
                    <a:pt x="374" y="219"/>
                    <a:pt x="374" y="219"/>
                  </a:cubicBezTo>
                  <a:cubicBezTo>
                    <a:pt x="593" y="410"/>
                    <a:pt x="593" y="410"/>
                    <a:pt x="593" y="410"/>
                  </a:cubicBezTo>
                  <a:cubicBezTo>
                    <a:pt x="586" y="417"/>
                    <a:pt x="579" y="417"/>
                    <a:pt x="572" y="417"/>
                  </a:cubicBezTo>
                  <a:cubicBezTo>
                    <a:pt x="28" y="417"/>
                    <a:pt x="28" y="417"/>
                    <a:pt x="28" y="417"/>
                  </a:cubicBezTo>
                  <a:cubicBezTo>
                    <a:pt x="21" y="417"/>
                    <a:pt x="14" y="417"/>
                    <a:pt x="7" y="410"/>
                  </a:cubicBezTo>
                  <a:cubicBezTo>
                    <a:pt x="219" y="219"/>
                    <a:pt x="219" y="219"/>
                    <a:pt x="219" y="219"/>
                  </a:cubicBezTo>
                  <a:lnTo>
                    <a:pt x="297" y="2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537867" y="2351323"/>
            <a:ext cx="803634" cy="803632"/>
            <a:chOff x="6398167" y="2351323"/>
            <a:chExt cx="803634" cy="803632"/>
          </a:xfrm>
        </p:grpSpPr>
        <p:sp>
          <p:nvSpPr>
            <p:cNvPr id="73" name="橢圓 7"/>
            <p:cNvSpPr/>
            <p:nvPr/>
          </p:nvSpPr>
          <p:spPr>
            <a:xfrm>
              <a:off x="6398167" y="2351323"/>
              <a:ext cx="803634" cy="803632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marL="233363" indent="-233363" eaLnBrk="1" fontAlgn="auto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  <a:defRPr/>
              </a:pPr>
              <a:endParaRPr lang="zh-TW" altLang="en-US" sz="3200" ker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軟正黑體"/>
              </a:endParaRPr>
            </a:p>
          </p:txBody>
        </p:sp>
        <p:sp>
          <p:nvSpPr>
            <p:cNvPr id="84" name="Freeform 10"/>
            <p:cNvSpPr>
              <a:spLocks noChangeArrowheads="1"/>
            </p:cNvSpPr>
            <p:nvPr/>
          </p:nvSpPr>
          <p:spPr bwMode="auto">
            <a:xfrm>
              <a:off x="6701392" y="2585466"/>
              <a:ext cx="197184" cy="320133"/>
            </a:xfrm>
            <a:custGeom>
              <a:avLst/>
              <a:gdLst>
                <a:gd name="T0" fmla="*/ 134573 w 376"/>
                <a:gd name="T1" fmla="*/ 205765 h 609"/>
                <a:gd name="T2" fmla="*/ 134573 w 376"/>
                <a:gd name="T3" fmla="*/ 205765 h 609"/>
                <a:gd name="T4" fmla="*/ 109094 w 376"/>
                <a:gd name="T5" fmla="*/ 216197 h 609"/>
                <a:gd name="T6" fmla="*/ 86486 w 376"/>
                <a:gd name="T7" fmla="*/ 218715 h 609"/>
                <a:gd name="T8" fmla="*/ 61006 w 376"/>
                <a:gd name="T9" fmla="*/ 213679 h 609"/>
                <a:gd name="T10" fmla="*/ 43063 w 376"/>
                <a:gd name="T11" fmla="*/ 203247 h 609"/>
                <a:gd name="T12" fmla="*/ 30503 w 376"/>
                <a:gd name="T13" fmla="*/ 188138 h 609"/>
                <a:gd name="T14" fmla="*/ 27991 w 376"/>
                <a:gd name="T15" fmla="*/ 165116 h 609"/>
                <a:gd name="T16" fmla="*/ 27991 w 376"/>
                <a:gd name="T17" fmla="*/ 88853 h 609"/>
                <a:gd name="T18" fmla="*/ 0 w 376"/>
                <a:gd name="T19" fmla="*/ 88853 h 609"/>
                <a:gd name="T20" fmla="*/ 0 w 376"/>
                <a:gd name="T21" fmla="*/ 58276 h 609"/>
                <a:gd name="T22" fmla="*/ 22967 w 376"/>
                <a:gd name="T23" fmla="*/ 48204 h 609"/>
                <a:gd name="T24" fmla="*/ 38039 w 376"/>
                <a:gd name="T25" fmla="*/ 28059 h 609"/>
                <a:gd name="T26" fmla="*/ 45575 w 376"/>
                <a:gd name="T27" fmla="*/ 0 h 609"/>
                <a:gd name="T28" fmla="*/ 76079 w 376"/>
                <a:gd name="T29" fmla="*/ 0 h 609"/>
                <a:gd name="T30" fmla="*/ 76079 w 376"/>
                <a:gd name="T31" fmla="*/ 50722 h 609"/>
                <a:gd name="T32" fmla="*/ 127037 w 376"/>
                <a:gd name="T33" fmla="*/ 50722 h 609"/>
                <a:gd name="T34" fmla="*/ 127037 w 376"/>
                <a:gd name="T35" fmla="*/ 88853 h 609"/>
                <a:gd name="T36" fmla="*/ 76079 w 376"/>
                <a:gd name="T37" fmla="*/ 88853 h 609"/>
                <a:gd name="T38" fmla="*/ 76079 w 376"/>
                <a:gd name="T39" fmla="*/ 144971 h 609"/>
                <a:gd name="T40" fmla="*/ 78591 w 376"/>
                <a:gd name="T41" fmla="*/ 167634 h 609"/>
                <a:gd name="T42" fmla="*/ 86486 w 376"/>
                <a:gd name="T43" fmla="*/ 178066 h 609"/>
                <a:gd name="T44" fmla="*/ 101558 w 376"/>
                <a:gd name="T45" fmla="*/ 183102 h 609"/>
                <a:gd name="T46" fmla="*/ 134573 w 376"/>
                <a:gd name="T47" fmla="*/ 172670 h 609"/>
                <a:gd name="T48" fmla="*/ 134573 w 376"/>
                <a:gd name="T49" fmla="*/ 205765 h 609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376" h="609">
                  <a:moveTo>
                    <a:pt x="375" y="572"/>
                  </a:moveTo>
                  <a:lnTo>
                    <a:pt x="375" y="572"/>
                  </a:lnTo>
                  <a:cubicBezTo>
                    <a:pt x="347" y="587"/>
                    <a:pt x="325" y="594"/>
                    <a:pt x="304" y="601"/>
                  </a:cubicBezTo>
                  <a:cubicBezTo>
                    <a:pt x="283" y="601"/>
                    <a:pt x="262" y="608"/>
                    <a:pt x="241" y="608"/>
                  </a:cubicBezTo>
                  <a:cubicBezTo>
                    <a:pt x="212" y="608"/>
                    <a:pt x="191" y="601"/>
                    <a:pt x="170" y="594"/>
                  </a:cubicBezTo>
                  <a:cubicBezTo>
                    <a:pt x="156" y="587"/>
                    <a:pt x="135" y="580"/>
                    <a:pt x="120" y="565"/>
                  </a:cubicBezTo>
                  <a:cubicBezTo>
                    <a:pt x="106" y="551"/>
                    <a:pt x="92" y="537"/>
                    <a:pt x="85" y="523"/>
                  </a:cubicBezTo>
                  <a:cubicBezTo>
                    <a:pt x="85" y="509"/>
                    <a:pt x="78" y="488"/>
                    <a:pt x="78" y="459"/>
                  </a:cubicBezTo>
                  <a:cubicBezTo>
                    <a:pt x="78" y="247"/>
                    <a:pt x="78" y="247"/>
                    <a:pt x="78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2" y="155"/>
                    <a:pt x="50" y="148"/>
                    <a:pt x="64" y="134"/>
                  </a:cubicBezTo>
                  <a:cubicBezTo>
                    <a:pt x="85" y="113"/>
                    <a:pt x="99" y="99"/>
                    <a:pt x="106" y="78"/>
                  </a:cubicBezTo>
                  <a:cubicBezTo>
                    <a:pt x="113" y="56"/>
                    <a:pt x="120" y="35"/>
                    <a:pt x="127" y="0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2" y="141"/>
                    <a:pt x="212" y="141"/>
                    <a:pt x="212" y="141"/>
                  </a:cubicBezTo>
                  <a:cubicBezTo>
                    <a:pt x="354" y="141"/>
                    <a:pt x="354" y="141"/>
                    <a:pt x="354" y="141"/>
                  </a:cubicBezTo>
                  <a:cubicBezTo>
                    <a:pt x="354" y="247"/>
                    <a:pt x="354" y="247"/>
                    <a:pt x="354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403"/>
                    <a:pt x="212" y="403"/>
                    <a:pt x="212" y="403"/>
                  </a:cubicBezTo>
                  <a:cubicBezTo>
                    <a:pt x="212" y="438"/>
                    <a:pt x="212" y="459"/>
                    <a:pt x="219" y="466"/>
                  </a:cubicBezTo>
                  <a:cubicBezTo>
                    <a:pt x="219" y="480"/>
                    <a:pt x="227" y="488"/>
                    <a:pt x="241" y="495"/>
                  </a:cubicBezTo>
                  <a:cubicBezTo>
                    <a:pt x="255" y="502"/>
                    <a:pt x="269" y="509"/>
                    <a:pt x="283" y="509"/>
                  </a:cubicBezTo>
                  <a:cubicBezTo>
                    <a:pt x="318" y="509"/>
                    <a:pt x="347" y="495"/>
                    <a:pt x="375" y="480"/>
                  </a:cubicBezTo>
                  <a:lnTo>
                    <a:pt x="375" y="57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940511" y="4008335"/>
            <a:ext cx="801843" cy="803632"/>
            <a:chOff x="3800811" y="4008335"/>
            <a:chExt cx="801843" cy="803632"/>
          </a:xfrm>
        </p:grpSpPr>
        <p:sp>
          <p:nvSpPr>
            <p:cNvPr id="64" name="橢圓 3"/>
            <p:cNvSpPr/>
            <p:nvPr/>
          </p:nvSpPr>
          <p:spPr>
            <a:xfrm>
              <a:off x="3800811" y="4008335"/>
              <a:ext cx="801843" cy="803632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marL="233363" indent="-233363" eaLnBrk="1" fontAlgn="auto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  <a:defRPr/>
              </a:pPr>
              <a:endParaRPr lang="zh-TW" altLang="en-US" sz="3200" ker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軟正黑體"/>
              </a:endParaRPr>
            </a:p>
          </p:txBody>
        </p:sp>
        <p:sp>
          <p:nvSpPr>
            <p:cNvPr id="85" name="Freeform 22"/>
            <p:cNvSpPr>
              <a:spLocks noChangeArrowheads="1"/>
            </p:cNvSpPr>
            <p:nvPr/>
          </p:nvSpPr>
          <p:spPr bwMode="auto">
            <a:xfrm>
              <a:off x="4042826" y="4237002"/>
              <a:ext cx="317815" cy="301575"/>
            </a:xfrm>
            <a:custGeom>
              <a:avLst/>
              <a:gdLst>
                <a:gd name="T0" fmla="*/ 212060 w 602"/>
                <a:gd name="T1" fmla="*/ 129660 h 573"/>
                <a:gd name="T2" fmla="*/ 186411 w 602"/>
                <a:gd name="T3" fmla="*/ 124617 h 573"/>
                <a:gd name="T4" fmla="*/ 168709 w 602"/>
                <a:gd name="T5" fmla="*/ 88961 h 573"/>
                <a:gd name="T6" fmla="*/ 217118 w 602"/>
                <a:gd name="T7" fmla="*/ 94003 h 573"/>
                <a:gd name="T8" fmla="*/ 212060 w 602"/>
                <a:gd name="T9" fmla="*/ 129660 h 573"/>
                <a:gd name="T10" fmla="*/ 168709 w 602"/>
                <a:gd name="T11" fmla="*/ 112012 h 573"/>
                <a:gd name="T12" fmla="*/ 171238 w 602"/>
                <a:gd name="T13" fmla="*/ 112012 h 573"/>
                <a:gd name="T14" fmla="*/ 178824 w 602"/>
                <a:gd name="T15" fmla="*/ 129660 h 573"/>
                <a:gd name="T16" fmla="*/ 161122 w 602"/>
                <a:gd name="T17" fmla="*/ 142626 h 573"/>
                <a:gd name="T18" fmla="*/ 102237 w 602"/>
                <a:gd name="T19" fmla="*/ 2521 h 573"/>
                <a:gd name="T20" fmla="*/ 163651 w 602"/>
                <a:gd name="T21" fmla="*/ 101927 h 573"/>
                <a:gd name="T22" fmla="*/ 166180 w 602"/>
                <a:gd name="T23" fmla="*/ 106969 h 573"/>
                <a:gd name="T24" fmla="*/ 168709 w 602"/>
                <a:gd name="T25" fmla="*/ 109490 h 573"/>
                <a:gd name="T26" fmla="*/ 168709 w 602"/>
                <a:gd name="T27" fmla="*/ 112012 h 573"/>
                <a:gd name="T28" fmla="*/ 107294 w 602"/>
                <a:gd name="T29" fmla="*/ 68792 h 573"/>
                <a:gd name="T30" fmla="*/ 71530 w 602"/>
                <a:gd name="T31" fmla="*/ 129660 h 573"/>
                <a:gd name="T32" fmla="*/ 38294 w 602"/>
                <a:gd name="T33" fmla="*/ 175761 h 573"/>
                <a:gd name="T34" fmla="*/ 25650 w 602"/>
                <a:gd name="T35" fmla="*/ 160274 h 573"/>
                <a:gd name="T36" fmla="*/ 66472 w 602"/>
                <a:gd name="T37" fmla="*/ 88961 h 573"/>
                <a:gd name="T38" fmla="*/ 92122 w 602"/>
                <a:gd name="T39" fmla="*/ 53305 h 573"/>
                <a:gd name="T40" fmla="*/ 107294 w 602"/>
                <a:gd name="T41" fmla="*/ 68792 h 573"/>
                <a:gd name="T42" fmla="*/ 2529 w 602"/>
                <a:gd name="T43" fmla="*/ 129660 h 573"/>
                <a:gd name="T44" fmla="*/ 0 w 602"/>
                <a:gd name="T45" fmla="*/ 94003 h 573"/>
                <a:gd name="T46" fmla="*/ 53828 w 602"/>
                <a:gd name="T47" fmla="*/ 88961 h 573"/>
                <a:gd name="T48" fmla="*/ 2529 w 602"/>
                <a:gd name="T49" fmla="*/ 129660 h 573"/>
                <a:gd name="T50" fmla="*/ 23121 w 602"/>
                <a:gd name="T51" fmla="*/ 173240 h 573"/>
                <a:gd name="T52" fmla="*/ 35765 w 602"/>
                <a:gd name="T53" fmla="*/ 185846 h 573"/>
                <a:gd name="T54" fmla="*/ 15534 w 602"/>
                <a:gd name="T55" fmla="*/ 195930 h 573"/>
                <a:gd name="T56" fmla="*/ 23121 w 602"/>
                <a:gd name="T57" fmla="*/ 173240 h 573"/>
                <a:gd name="T58" fmla="*/ 125357 w 602"/>
                <a:gd name="T59" fmla="*/ 88961 h 573"/>
                <a:gd name="T60" fmla="*/ 81645 w 602"/>
                <a:gd name="T61" fmla="*/ 129660 h 573"/>
                <a:gd name="T62" fmla="*/ 125357 w 602"/>
                <a:gd name="T63" fmla="*/ 88961 h 573"/>
                <a:gd name="T64" fmla="*/ 171238 w 602"/>
                <a:gd name="T65" fmla="*/ 150189 h 573"/>
                <a:gd name="T66" fmla="*/ 186411 w 602"/>
                <a:gd name="T67" fmla="*/ 147668 h 573"/>
                <a:gd name="T68" fmla="*/ 191468 w 602"/>
                <a:gd name="T69" fmla="*/ 167837 h 573"/>
                <a:gd name="T70" fmla="*/ 178824 w 602"/>
                <a:gd name="T71" fmla="*/ 170358 h 573"/>
                <a:gd name="T72" fmla="*/ 171238 w 602"/>
                <a:gd name="T73" fmla="*/ 150189 h 573"/>
                <a:gd name="T74" fmla="*/ 209531 w 602"/>
                <a:gd name="T75" fmla="*/ 206015 h 573"/>
                <a:gd name="T76" fmla="*/ 191468 w 602"/>
                <a:gd name="T77" fmla="*/ 178282 h 573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602" h="573">
                  <a:moveTo>
                    <a:pt x="587" y="360"/>
                  </a:moveTo>
                  <a:lnTo>
                    <a:pt x="587" y="360"/>
                  </a:lnTo>
                  <a:cubicBezTo>
                    <a:pt x="523" y="360"/>
                    <a:pt x="523" y="360"/>
                    <a:pt x="523" y="360"/>
                  </a:cubicBezTo>
                  <a:cubicBezTo>
                    <a:pt x="516" y="353"/>
                    <a:pt x="516" y="353"/>
                    <a:pt x="516" y="346"/>
                  </a:cubicBezTo>
                  <a:cubicBezTo>
                    <a:pt x="516" y="346"/>
                    <a:pt x="509" y="332"/>
                    <a:pt x="502" y="318"/>
                  </a:cubicBezTo>
                  <a:cubicBezTo>
                    <a:pt x="495" y="304"/>
                    <a:pt x="481" y="275"/>
                    <a:pt x="467" y="247"/>
                  </a:cubicBezTo>
                  <a:cubicBezTo>
                    <a:pt x="587" y="247"/>
                    <a:pt x="587" y="247"/>
                    <a:pt x="587" y="247"/>
                  </a:cubicBezTo>
                  <a:cubicBezTo>
                    <a:pt x="594" y="247"/>
                    <a:pt x="601" y="254"/>
                    <a:pt x="601" y="261"/>
                  </a:cubicBezTo>
                  <a:cubicBezTo>
                    <a:pt x="601" y="346"/>
                    <a:pt x="601" y="346"/>
                    <a:pt x="601" y="346"/>
                  </a:cubicBezTo>
                  <a:cubicBezTo>
                    <a:pt x="601" y="353"/>
                    <a:pt x="594" y="360"/>
                    <a:pt x="587" y="360"/>
                  </a:cubicBezTo>
                  <a:close/>
                  <a:moveTo>
                    <a:pt x="467" y="311"/>
                  </a:moveTo>
                  <a:lnTo>
                    <a:pt x="467" y="311"/>
                  </a:lnTo>
                  <a:cubicBezTo>
                    <a:pt x="474" y="311"/>
                    <a:pt x="474" y="311"/>
                    <a:pt x="474" y="311"/>
                  </a:cubicBezTo>
                  <a:cubicBezTo>
                    <a:pt x="481" y="332"/>
                    <a:pt x="488" y="353"/>
                    <a:pt x="495" y="360"/>
                  </a:cubicBezTo>
                  <a:cubicBezTo>
                    <a:pt x="502" y="375"/>
                    <a:pt x="488" y="389"/>
                    <a:pt x="474" y="396"/>
                  </a:cubicBezTo>
                  <a:cubicBezTo>
                    <a:pt x="467" y="396"/>
                    <a:pt x="460" y="403"/>
                    <a:pt x="446" y="396"/>
                  </a:cubicBezTo>
                  <a:cubicBezTo>
                    <a:pt x="431" y="389"/>
                    <a:pt x="361" y="219"/>
                    <a:pt x="340" y="177"/>
                  </a:cubicBezTo>
                  <a:cubicBezTo>
                    <a:pt x="325" y="127"/>
                    <a:pt x="269" y="14"/>
                    <a:pt x="283" y="7"/>
                  </a:cubicBezTo>
                  <a:cubicBezTo>
                    <a:pt x="297" y="0"/>
                    <a:pt x="347" y="92"/>
                    <a:pt x="375" y="148"/>
                  </a:cubicBezTo>
                  <a:cubicBezTo>
                    <a:pt x="396" y="177"/>
                    <a:pt x="431" y="233"/>
                    <a:pt x="453" y="283"/>
                  </a:cubicBezTo>
                  <a:lnTo>
                    <a:pt x="460" y="290"/>
                  </a:lnTo>
                  <a:cubicBezTo>
                    <a:pt x="460" y="290"/>
                    <a:pt x="460" y="290"/>
                    <a:pt x="460" y="297"/>
                  </a:cubicBezTo>
                  <a:cubicBezTo>
                    <a:pt x="460" y="297"/>
                    <a:pt x="460" y="297"/>
                    <a:pt x="467" y="304"/>
                  </a:cubicBezTo>
                  <a:cubicBezTo>
                    <a:pt x="467" y="304"/>
                    <a:pt x="467" y="304"/>
                    <a:pt x="467" y="311"/>
                  </a:cubicBezTo>
                  <a:close/>
                  <a:moveTo>
                    <a:pt x="297" y="191"/>
                  </a:moveTo>
                  <a:lnTo>
                    <a:pt x="297" y="191"/>
                  </a:lnTo>
                  <a:cubicBezTo>
                    <a:pt x="248" y="275"/>
                    <a:pt x="248" y="275"/>
                    <a:pt x="248" y="275"/>
                  </a:cubicBezTo>
                  <a:cubicBezTo>
                    <a:pt x="198" y="360"/>
                    <a:pt x="198" y="360"/>
                    <a:pt x="198" y="360"/>
                  </a:cubicBezTo>
                  <a:cubicBezTo>
                    <a:pt x="127" y="481"/>
                    <a:pt x="127" y="481"/>
                    <a:pt x="127" y="481"/>
                  </a:cubicBezTo>
                  <a:cubicBezTo>
                    <a:pt x="127" y="488"/>
                    <a:pt x="113" y="488"/>
                    <a:pt x="106" y="488"/>
                  </a:cubicBezTo>
                  <a:cubicBezTo>
                    <a:pt x="71" y="466"/>
                    <a:pt x="71" y="466"/>
                    <a:pt x="71" y="466"/>
                  </a:cubicBezTo>
                  <a:cubicBezTo>
                    <a:pt x="64" y="459"/>
                    <a:pt x="64" y="452"/>
                    <a:pt x="71" y="445"/>
                  </a:cubicBezTo>
                  <a:cubicBezTo>
                    <a:pt x="120" y="360"/>
                    <a:pt x="120" y="360"/>
                    <a:pt x="120" y="360"/>
                  </a:cubicBezTo>
                  <a:cubicBezTo>
                    <a:pt x="184" y="247"/>
                    <a:pt x="184" y="247"/>
                    <a:pt x="184" y="247"/>
                  </a:cubicBezTo>
                  <a:cubicBezTo>
                    <a:pt x="233" y="155"/>
                    <a:pt x="233" y="155"/>
                    <a:pt x="233" y="155"/>
                  </a:cubicBezTo>
                  <a:cubicBezTo>
                    <a:pt x="240" y="148"/>
                    <a:pt x="248" y="141"/>
                    <a:pt x="255" y="148"/>
                  </a:cubicBezTo>
                  <a:cubicBezTo>
                    <a:pt x="290" y="170"/>
                    <a:pt x="290" y="170"/>
                    <a:pt x="290" y="170"/>
                  </a:cubicBezTo>
                  <a:cubicBezTo>
                    <a:pt x="297" y="170"/>
                    <a:pt x="304" y="184"/>
                    <a:pt x="297" y="191"/>
                  </a:cubicBezTo>
                  <a:close/>
                  <a:moveTo>
                    <a:pt x="7" y="360"/>
                  </a:moveTo>
                  <a:lnTo>
                    <a:pt x="7" y="360"/>
                  </a:lnTo>
                  <a:cubicBezTo>
                    <a:pt x="0" y="360"/>
                    <a:pt x="0" y="353"/>
                    <a:pt x="0" y="346"/>
                  </a:cubicBezTo>
                  <a:cubicBezTo>
                    <a:pt x="0" y="261"/>
                    <a:pt x="0" y="261"/>
                    <a:pt x="0" y="261"/>
                  </a:cubicBezTo>
                  <a:cubicBezTo>
                    <a:pt x="0" y="254"/>
                    <a:pt x="0" y="247"/>
                    <a:pt x="7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92" y="360"/>
                    <a:pt x="92" y="360"/>
                    <a:pt x="92" y="360"/>
                  </a:cubicBezTo>
                  <a:lnTo>
                    <a:pt x="7" y="360"/>
                  </a:lnTo>
                  <a:close/>
                  <a:moveTo>
                    <a:pt x="64" y="481"/>
                  </a:moveTo>
                  <a:lnTo>
                    <a:pt x="64" y="481"/>
                  </a:lnTo>
                  <a:cubicBezTo>
                    <a:pt x="99" y="502"/>
                    <a:pt x="99" y="502"/>
                    <a:pt x="99" y="502"/>
                  </a:cubicBezTo>
                  <a:cubicBezTo>
                    <a:pt x="106" y="509"/>
                    <a:pt x="106" y="516"/>
                    <a:pt x="99" y="516"/>
                  </a:cubicBezTo>
                  <a:cubicBezTo>
                    <a:pt x="50" y="551"/>
                    <a:pt x="50" y="551"/>
                    <a:pt x="50" y="551"/>
                  </a:cubicBezTo>
                  <a:cubicBezTo>
                    <a:pt x="43" y="551"/>
                    <a:pt x="43" y="551"/>
                    <a:pt x="43" y="544"/>
                  </a:cubicBezTo>
                  <a:cubicBezTo>
                    <a:pt x="50" y="488"/>
                    <a:pt x="50" y="488"/>
                    <a:pt x="50" y="488"/>
                  </a:cubicBezTo>
                  <a:cubicBezTo>
                    <a:pt x="50" y="481"/>
                    <a:pt x="57" y="481"/>
                    <a:pt x="64" y="481"/>
                  </a:cubicBezTo>
                  <a:close/>
                  <a:moveTo>
                    <a:pt x="347" y="247"/>
                  </a:moveTo>
                  <a:lnTo>
                    <a:pt x="347" y="247"/>
                  </a:lnTo>
                  <a:cubicBezTo>
                    <a:pt x="368" y="297"/>
                    <a:pt x="382" y="332"/>
                    <a:pt x="396" y="360"/>
                  </a:cubicBezTo>
                  <a:cubicBezTo>
                    <a:pt x="226" y="360"/>
                    <a:pt x="226" y="360"/>
                    <a:pt x="226" y="360"/>
                  </a:cubicBezTo>
                  <a:cubicBezTo>
                    <a:pt x="290" y="247"/>
                    <a:pt x="290" y="247"/>
                    <a:pt x="290" y="247"/>
                  </a:cubicBezTo>
                  <a:lnTo>
                    <a:pt x="347" y="247"/>
                  </a:lnTo>
                  <a:close/>
                  <a:moveTo>
                    <a:pt x="474" y="417"/>
                  </a:moveTo>
                  <a:lnTo>
                    <a:pt x="474" y="417"/>
                  </a:lnTo>
                  <a:cubicBezTo>
                    <a:pt x="495" y="403"/>
                    <a:pt x="495" y="403"/>
                    <a:pt x="495" y="403"/>
                  </a:cubicBezTo>
                  <a:cubicBezTo>
                    <a:pt x="502" y="403"/>
                    <a:pt x="516" y="403"/>
                    <a:pt x="516" y="410"/>
                  </a:cubicBezTo>
                  <a:cubicBezTo>
                    <a:pt x="537" y="445"/>
                    <a:pt x="537" y="445"/>
                    <a:pt x="537" y="445"/>
                  </a:cubicBezTo>
                  <a:cubicBezTo>
                    <a:pt x="537" y="452"/>
                    <a:pt x="537" y="459"/>
                    <a:pt x="530" y="466"/>
                  </a:cubicBezTo>
                  <a:cubicBezTo>
                    <a:pt x="516" y="473"/>
                    <a:pt x="516" y="473"/>
                    <a:pt x="516" y="473"/>
                  </a:cubicBezTo>
                  <a:cubicBezTo>
                    <a:pt x="509" y="481"/>
                    <a:pt x="495" y="481"/>
                    <a:pt x="495" y="473"/>
                  </a:cubicBezTo>
                  <a:cubicBezTo>
                    <a:pt x="474" y="438"/>
                    <a:pt x="474" y="438"/>
                    <a:pt x="474" y="438"/>
                  </a:cubicBezTo>
                  <a:cubicBezTo>
                    <a:pt x="467" y="431"/>
                    <a:pt x="467" y="417"/>
                    <a:pt x="474" y="417"/>
                  </a:cubicBezTo>
                  <a:close/>
                  <a:moveTo>
                    <a:pt x="580" y="572"/>
                  </a:moveTo>
                  <a:lnTo>
                    <a:pt x="580" y="572"/>
                  </a:lnTo>
                  <a:cubicBezTo>
                    <a:pt x="580" y="558"/>
                    <a:pt x="544" y="551"/>
                    <a:pt x="530" y="530"/>
                  </a:cubicBezTo>
                  <a:cubicBezTo>
                    <a:pt x="509" y="509"/>
                    <a:pt x="523" y="502"/>
                    <a:pt x="530" y="495"/>
                  </a:cubicBezTo>
                  <a:cubicBezTo>
                    <a:pt x="594" y="459"/>
                    <a:pt x="580" y="572"/>
                    <a:pt x="580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368034" y="4133505"/>
            <a:ext cx="801843" cy="801843"/>
            <a:chOff x="7228334" y="4133505"/>
            <a:chExt cx="801843" cy="801843"/>
          </a:xfrm>
        </p:grpSpPr>
        <p:sp>
          <p:nvSpPr>
            <p:cNvPr id="77" name="橢圓 9"/>
            <p:cNvSpPr/>
            <p:nvPr/>
          </p:nvSpPr>
          <p:spPr>
            <a:xfrm>
              <a:off x="7228334" y="4133505"/>
              <a:ext cx="801843" cy="80184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marL="233363" indent="-233363" eaLnBrk="1" fontAlgn="auto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FontTx/>
                <a:buChar char="•"/>
                <a:defRPr/>
              </a:pPr>
              <a:endParaRPr lang="zh-TW" altLang="en-US" sz="3200" ker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微軟正黑體"/>
              </a:endParaRPr>
            </a:p>
          </p:txBody>
        </p:sp>
        <p:sp>
          <p:nvSpPr>
            <p:cNvPr id="86" name="Freeform 16"/>
            <p:cNvSpPr>
              <a:spLocks noChangeArrowheads="1"/>
            </p:cNvSpPr>
            <p:nvPr/>
          </p:nvSpPr>
          <p:spPr bwMode="auto">
            <a:xfrm>
              <a:off x="7510231" y="4387789"/>
              <a:ext cx="243581" cy="320133"/>
            </a:xfrm>
            <a:custGeom>
              <a:avLst/>
              <a:gdLst>
                <a:gd name="T0" fmla="*/ 69059 w 461"/>
                <a:gd name="T1" fmla="*/ 142453 h 609"/>
                <a:gd name="T2" fmla="*/ 69059 w 461"/>
                <a:gd name="T3" fmla="*/ 142453 h 609"/>
                <a:gd name="T4" fmla="*/ 63997 w 461"/>
                <a:gd name="T5" fmla="*/ 162598 h 609"/>
                <a:gd name="T6" fmla="*/ 58935 w 461"/>
                <a:gd name="T7" fmla="*/ 183102 h 609"/>
                <a:gd name="T8" fmla="*/ 40857 w 461"/>
                <a:gd name="T9" fmla="*/ 213319 h 609"/>
                <a:gd name="T10" fmla="*/ 35795 w 461"/>
                <a:gd name="T11" fmla="*/ 215837 h 609"/>
                <a:gd name="T12" fmla="*/ 33264 w 461"/>
                <a:gd name="T13" fmla="*/ 213319 h 609"/>
                <a:gd name="T14" fmla="*/ 33264 w 461"/>
                <a:gd name="T15" fmla="*/ 185620 h 609"/>
                <a:gd name="T16" fmla="*/ 38326 w 461"/>
                <a:gd name="T17" fmla="*/ 155043 h 609"/>
                <a:gd name="T18" fmla="*/ 51342 w 461"/>
                <a:gd name="T19" fmla="*/ 103962 h 609"/>
                <a:gd name="T20" fmla="*/ 51342 w 461"/>
                <a:gd name="T21" fmla="*/ 98925 h 609"/>
                <a:gd name="T22" fmla="*/ 48811 w 461"/>
                <a:gd name="T23" fmla="*/ 86335 h 609"/>
                <a:gd name="T24" fmla="*/ 48811 w 461"/>
                <a:gd name="T25" fmla="*/ 68708 h 609"/>
                <a:gd name="T26" fmla="*/ 66528 w 461"/>
                <a:gd name="T27" fmla="*/ 48204 h 609"/>
                <a:gd name="T28" fmla="*/ 79544 w 461"/>
                <a:gd name="T29" fmla="*/ 50722 h 609"/>
                <a:gd name="T30" fmla="*/ 87137 w 461"/>
                <a:gd name="T31" fmla="*/ 60794 h 609"/>
                <a:gd name="T32" fmla="*/ 87137 w 461"/>
                <a:gd name="T33" fmla="*/ 76263 h 609"/>
                <a:gd name="T34" fmla="*/ 79544 w 461"/>
                <a:gd name="T35" fmla="*/ 103962 h 609"/>
                <a:gd name="T36" fmla="*/ 77013 w 461"/>
                <a:gd name="T37" fmla="*/ 119430 h 609"/>
                <a:gd name="T38" fmla="*/ 84606 w 461"/>
                <a:gd name="T39" fmla="*/ 132021 h 609"/>
                <a:gd name="T40" fmla="*/ 97261 w 461"/>
                <a:gd name="T41" fmla="*/ 134539 h 609"/>
                <a:gd name="T42" fmla="*/ 120401 w 461"/>
                <a:gd name="T43" fmla="*/ 121948 h 609"/>
                <a:gd name="T44" fmla="*/ 135586 w 461"/>
                <a:gd name="T45" fmla="*/ 81299 h 609"/>
                <a:gd name="T46" fmla="*/ 135586 w 461"/>
                <a:gd name="T47" fmla="*/ 66190 h 609"/>
                <a:gd name="T48" fmla="*/ 125463 w 461"/>
                <a:gd name="T49" fmla="*/ 38131 h 609"/>
                <a:gd name="T50" fmla="*/ 104854 w 461"/>
                <a:gd name="T51" fmla="*/ 22663 h 609"/>
                <a:gd name="T52" fmla="*/ 74121 w 461"/>
                <a:gd name="T53" fmla="*/ 22663 h 609"/>
                <a:gd name="T54" fmla="*/ 30733 w 461"/>
                <a:gd name="T55" fmla="*/ 50722 h 609"/>
                <a:gd name="T56" fmla="*/ 23140 w 461"/>
                <a:gd name="T57" fmla="*/ 81299 h 609"/>
                <a:gd name="T58" fmla="*/ 30733 w 461"/>
                <a:gd name="T59" fmla="*/ 101444 h 609"/>
                <a:gd name="T60" fmla="*/ 33264 w 461"/>
                <a:gd name="T61" fmla="*/ 106840 h 609"/>
                <a:gd name="T62" fmla="*/ 33264 w 461"/>
                <a:gd name="T63" fmla="*/ 116912 h 609"/>
                <a:gd name="T64" fmla="*/ 28202 w 461"/>
                <a:gd name="T65" fmla="*/ 124466 h 609"/>
                <a:gd name="T66" fmla="*/ 23140 w 461"/>
                <a:gd name="T67" fmla="*/ 124466 h 609"/>
                <a:gd name="T68" fmla="*/ 0 w 461"/>
                <a:gd name="T69" fmla="*/ 91371 h 609"/>
                <a:gd name="T70" fmla="*/ 0 w 461"/>
                <a:gd name="T71" fmla="*/ 63312 h 609"/>
                <a:gd name="T72" fmla="*/ 10485 w 461"/>
                <a:gd name="T73" fmla="*/ 43167 h 609"/>
                <a:gd name="T74" fmla="*/ 38326 w 461"/>
                <a:gd name="T75" fmla="*/ 12591 h 609"/>
                <a:gd name="T76" fmla="*/ 71590 w 461"/>
                <a:gd name="T77" fmla="*/ 0 h 609"/>
                <a:gd name="T78" fmla="*/ 87137 w 461"/>
                <a:gd name="T79" fmla="*/ 0 h 609"/>
                <a:gd name="T80" fmla="*/ 122932 w 461"/>
                <a:gd name="T81" fmla="*/ 7554 h 609"/>
                <a:gd name="T82" fmla="*/ 148241 w 461"/>
                <a:gd name="T83" fmla="*/ 25541 h 609"/>
                <a:gd name="T84" fmla="*/ 163788 w 461"/>
                <a:gd name="T85" fmla="*/ 53240 h 609"/>
                <a:gd name="T86" fmla="*/ 166319 w 461"/>
                <a:gd name="T87" fmla="*/ 73744 h 609"/>
                <a:gd name="T88" fmla="*/ 163788 w 461"/>
                <a:gd name="T89" fmla="*/ 91371 h 609"/>
                <a:gd name="T90" fmla="*/ 130525 w 461"/>
                <a:gd name="T91" fmla="*/ 147489 h 609"/>
                <a:gd name="T92" fmla="*/ 117870 w 461"/>
                <a:gd name="T93" fmla="*/ 155043 h 609"/>
                <a:gd name="T94" fmla="*/ 97261 w 461"/>
                <a:gd name="T95" fmla="*/ 157561 h 609"/>
                <a:gd name="T96" fmla="*/ 82075 w 461"/>
                <a:gd name="T97" fmla="*/ 152525 h 609"/>
                <a:gd name="T98" fmla="*/ 69059 w 461"/>
                <a:gd name="T99" fmla="*/ 142453 h 60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461" h="609">
                  <a:moveTo>
                    <a:pt x="191" y="396"/>
                  </a:moveTo>
                  <a:lnTo>
                    <a:pt x="191" y="396"/>
                  </a:lnTo>
                  <a:cubicBezTo>
                    <a:pt x="184" y="410"/>
                    <a:pt x="184" y="431"/>
                    <a:pt x="177" y="452"/>
                  </a:cubicBezTo>
                  <a:cubicBezTo>
                    <a:pt x="170" y="473"/>
                    <a:pt x="170" y="495"/>
                    <a:pt x="163" y="509"/>
                  </a:cubicBezTo>
                  <a:cubicBezTo>
                    <a:pt x="149" y="544"/>
                    <a:pt x="135" y="572"/>
                    <a:pt x="113" y="593"/>
                  </a:cubicBezTo>
                  <a:cubicBezTo>
                    <a:pt x="99" y="608"/>
                    <a:pt x="99" y="600"/>
                    <a:pt x="99" y="600"/>
                  </a:cubicBezTo>
                  <a:cubicBezTo>
                    <a:pt x="92" y="600"/>
                    <a:pt x="92" y="600"/>
                    <a:pt x="92" y="593"/>
                  </a:cubicBezTo>
                  <a:cubicBezTo>
                    <a:pt x="92" y="572"/>
                    <a:pt x="92" y="544"/>
                    <a:pt x="92" y="516"/>
                  </a:cubicBezTo>
                  <a:cubicBezTo>
                    <a:pt x="92" y="487"/>
                    <a:pt x="99" y="459"/>
                    <a:pt x="106" y="431"/>
                  </a:cubicBezTo>
                  <a:cubicBezTo>
                    <a:pt x="120" y="389"/>
                    <a:pt x="128" y="339"/>
                    <a:pt x="142" y="289"/>
                  </a:cubicBezTo>
                  <a:cubicBezTo>
                    <a:pt x="142" y="282"/>
                    <a:pt x="142" y="282"/>
                    <a:pt x="142" y="275"/>
                  </a:cubicBezTo>
                  <a:cubicBezTo>
                    <a:pt x="142" y="261"/>
                    <a:pt x="135" y="254"/>
                    <a:pt x="135" y="240"/>
                  </a:cubicBezTo>
                  <a:cubicBezTo>
                    <a:pt x="135" y="219"/>
                    <a:pt x="135" y="205"/>
                    <a:pt x="135" y="191"/>
                  </a:cubicBezTo>
                  <a:cubicBezTo>
                    <a:pt x="142" y="169"/>
                    <a:pt x="156" y="148"/>
                    <a:pt x="184" y="134"/>
                  </a:cubicBezTo>
                  <a:cubicBezTo>
                    <a:pt x="198" y="134"/>
                    <a:pt x="213" y="134"/>
                    <a:pt x="220" y="141"/>
                  </a:cubicBezTo>
                  <a:cubicBezTo>
                    <a:pt x="234" y="148"/>
                    <a:pt x="241" y="155"/>
                    <a:pt x="241" y="169"/>
                  </a:cubicBezTo>
                  <a:cubicBezTo>
                    <a:pt x="248" y="184"/>
                    <a:pt x="241" y="205"/>
                    <a:pt x="241" y="212"/>
                  </a:cubicBezTo>
                  <a:cubicBezTo>
                    <a:pt x="234" y="240"/>
                    <a:pt x="227" y="261"/>
                    <a:pt x="220" y="289"/>
                  </a:cubicBezTo>
                  <a:cubicBezTo>
                    <a:pt x="213" y="304"/>
                    <a:pt x="213" y="318"/>
                    <a:pt x="213" y="332"/>
                  </a:cubicBezTo>
                  <a:cubicBezTo>
                    <a:pt x="220" y="346"/>
                    <a:pt x="227" y="360"/>
                    <a:pt x="234" y="367"/>
                  </a:cubicBezTo>
                  <a:cubicBezTo>
                    <a:pt x="248" y="374"/>
                    <a:pt x="255" y="374"/>
                    <a:pt x="269" y="374"/>
                  </a:cubicBezTo>
                  <a:cubicBezTo>
                    <a:pt x="304" y="374"/>
                    <a:pt x="318" y="353"/>
                    <a:pt x="333" y="339"/>
                  </a:cubicBezTo>
                  <a:cubicBezTo>
                    <a:pt x="354" y="311"/>
                    <a:pt x="368" y="275"/>
                    <a:pt x="375" y="226"/>
                  </a:cubicBezTo>
                  <a:cubicBezTo>
                    <a:pt x="375" y="212"/>
                    <a:pt x="375" y="198"/>
                    <a:pt x="375" y="184"/>
                  </a:cubicBezTo>
                  <a:cubicBezTo>
                    <a:pt x="375" y="148"/>
                    <a:pt x="368" y="127"/>
                    <a:pt x="347" y="106"/>
                  </a:cubicBezTo>
                  <a:cubicBezTo>
                    <a:pt x="333" y="92"/>
                    <a:pt x="318" y="78"/>
                    <a:pt x="290" y="63"/>
                  </a:cubicBezTo>
                  <a:cubicBezTo>
                    <a:pt x="269" y="56"/>
                    <a:pt x="234" y="56"/>
                    <a:pt x="205" y="63"/>
                  </a:cubicBezTo>
                  <a:cubicBezTo>
                    <a:pt x="149" y="71"/>
                    <a:pt x="106" y="99"/>
                    <a:pt x="85" y="141"/>
                  </a:cubicBezTo>
                  <a:cubicBezTo>
                    <a:pt x="71" y="169"/>
                    <a:pt x="64" y="191"/>
                    <a:pt x="64" y="226"/>
                  </a:cubicBezTo>
                  <a:cubicBezTo>
                    <a:pt x="64" y="247"/>
                    <a:pt x="71" y="268"/>
                    <a:pt x="85" y="282"/>
                  </a:cubicBezTo>
                  <a:cubicBezTo>
                    <a:pt x="85" y="289"/>
                    <a:pt x="92" y="289"/>
                    <a:pt x="92" y="297"/>
                  </a:cubicBezTo>
                  <a:cubicBezTo>
                    <a:pt x="99" y="304"/>
                    <a:pt x="92" y="318"/>
                    <a:pt x="92" y="325"/>
                  </a:cubicBezTo>
                  <a:cubicBezTo>
                    <a:pt x="85" y="332"/>
                    <a:pt x="85" y="346"/>
                    <a:pt x="78" y="346"/>
                  </a:cubicBezTo>
                  <a:cubicBezTo>
                    <a:pt x="71" y="346"/>
                    <a:pt x="64" y="346"/>
                    <a:pt x="64" y="346"/>
                  </a:cubicBezTo>
                  <a:cubicBezTo>
                    <a:pt x="29" y="325"/>
                    <a:pt x="15" y="297"/>
                    <a:pt x="0" y="254"/>
                  </a:cubicBezTo>
                  <a:cubicBezTo>
                    <a:pt x="0" y="233"/>
                    <a:pt x="0" y="205"/>
                    <a:pt x="0" y="176"/>
                  </a:cubicBezTo>
                  <a:cubicBezTo>
                    <a:pt x="7" y="155"/>
                    <a:pt x="15" y="134"/>
                    <a:pt x="29" y="120"/>
                  </a:cubicBezTo>
                  <a:cubicBezTo>
                    <a:pt x="43" y="85"/>
                    <a:pt x="71" y="56"/>
                    <a:pt x="106" y="35"/>
                  </a:cubicBezTo>
                  <a:cubicBezTo>
                    <a:pt x="135" y="21"/>
                    <a:pt x="163" y="7"/>
                    <a:pt x="198" y="0"/>
                  </a:cubicBezTo>
                  <a:cubicBezTo>
                    <a:pt x="213" y="0"/>
                    <a:pt x="227" y="0"/>
                    <a:pt x="241" y="0"/>
                  </a:cubicBezTo>
                  <a:cubicBezTo>
                    <a:pt x="276" y="0"/>
                    <a:pt x="311" y="7"/>
                    <a:pt x="340" y="21"/>
                  </a:cubicBezTo>
                  <a:cubicBezTo>
                    <a:pt x="368" y="35"/>
                    <a:pt x="389" y="49"/>
                    <a:pt x="410" y="71"/>
                  </a:cubicBezTo>
                  <a:cubicBezTo>
                    <a:pt x="431" y="92"/>
                    <a:pt x="446" y="113"/>
                    <a:pt x="453" y="148"/>
                  </a:cubicBezTo>
                  <a:cubicBezTo>
                    <a:pt x="460" y="162"/>
                    <a:pt x="460" y="184"/>
                    <a:pt x="460" y="205"/>
                  </a:cubicBezTo>
                  <a:cubicBezTo>
                    <a:pt x="460" y="219"/>
                    <a:pt x="460" y="240"/>
                    <a:pt x="453" y="254"/>
                  </a:cubicBezTo>
                  <a:cubicBezTo>
                    <a:pt x="446" y="325"/>
                    <a:pt x="410" y="382"/>
                    <a:pt x="361" y="410"/>
                  </a:cubicBezTo>
                  <a:cubicBezTo>
                    <a:pt x="354" y="417"/>
                    <a:pt x="340" y="424"/>
                    <a:pt x="326" y="431"/>
                  </a:cubicBezTo>
                  <a:cubicBezTo>
                    <a:pt x="304" y="431"/>
                    <a:pt x="290" y="438"/>
                    <a:pt x="269" y="438"/>
                  </a:cubicBezTo>
                  <a:cubicBezTo>
                    <a:pt x="255" y="431"/>
                    <a:pt x="234" y="431"/>
                    <a:pt x="227" y="424"/>
                  </a:cubicBezTo>
                  <a:cubicBezTo>
                    <a:pt x="213" y="417"/>
                    <a:pt x="198" y="403"/>
                    <a:pt x="191" y="39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46" name="橢圓 6"/>
          <p:cNvSpPr/>
          <p:nvPr/>
        </p:nvSpPr>
        <p:spPr>
          <a:xfrm>
            <a:off x="4647013" y="3154955"/>
            <a:ext cx="473634" cy="473634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233363" indent="-233363" eaLnBrk="1" fontAlgn="auto" hangingPunct="1">
              <a:lnSpc>
                <a:spcPct val="95000"/>
              </a:lnSpc>
              <a:spcBef>
                <a:spcPct val="50000"/>
              </a:spcBef>
              <a:spcAft>
                <a:spcPct val="35000"/>
              </a:spcAft>
              <a:buClr>
                <a:srgbClr val="678BA8"/>
              </a:buClr>
              <a:buFontTx/>
              <a:buChar char="•"/>
              <a:defRPr/>
            </a:pPr>
            <a:endParaRPr lang="zh-TW" altLang="en-US" sz="3200" kern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軟正黑體"/>
            </a:endParaRPr>
          </a:p>
        </p:txBody>
      </p:sp>
      <p:sp>
        <p:nvSpPr>
          <p:cNvPr id="48" name="橢圓 6"/>
          <p:cNvSpPr/>
          <p:nvPr/>
        </p:nvSpPr>
        <p:spPr>
          <a:xfrm>
            <a:off x="7125526" y="3311947"/>
            <a:ext cx="473634" cy="473634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233363" indent="-233363" eaLnBrk="1" fontAlgn="auto" hangingPunct="1">
              <a:lnSpc>
                <a:spcPct val="95000"/>
              </a:lnSpc>
              <a:spcBef>
                <a:spcPct val="50000"/>
              </a:spcBef>
              <a:spcAft>
                <a:spcPct val="35000"/>
              </a:spcAft>
              <a:buClr>
                <a:srgbClr val="678BA8"/>
              </a:buClr>
              <a:buFontTx/>
              <a:buChar char="•"/>
              <a:defRPr/>
            </a:pPr>
            <a:endParaRPr lang="zh-TW" altLang="en-US" sz="3200" kern="0">
              <a:solidFill>
                <a:schemeClr val="tx1">
                  <a:lumMod val="65000"/>
                  <a:lumOff val="35000"/>
                </a:schemeClr>
              </a:solidFill>
              <a:latin typeface="Arial"/>
              <a:ea typeface="微軟正黑體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806086" y="4620277"/>
            <a:ext cx="3211991" cy="909382"/>
            <a:chOff x="7343261" y="3339882"/>
            <a:chExt cx="3211991" cy="909382"/>
          </a:xfrm>
        </p:grpSpPr>
        <p:sp>
          <p:nvSpPr>
            <p:cNvPr id="52" name="矩形 51"/>
            <p:cNvSpPr/>
            <p:nvPr/>
          </p:nvSpPr>
          <p:spPr>
            <a:xfrm>
              <a:off x="7343261" y="3732519"/>
              <a:ext cx="3211991" cy="5167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由于需要与网站用户角色相对应，因此数据库关系表有关用户与权限的关系较为简单</a:t>
              </a:r>
            </a:p>
          </p:txBody>
        </p:sp>
        <p:sp>
          <p:nvSpPr>
            <p:cNvPr id="53" name="矩形 52"/>
            <p:cNvSpPr/>
            <p:nvPr/>
          </p:nvSpPr>
          <p:spPr>
            <a:xfrm>
              <a:off x="8504700" y="3339882"/>
              <a:ext cx="2050552" cy="4303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数据库关系表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8169877" y="4620277"/>
            <a:ext cx="3071263" cy="1130981"/>
            <a:chOff x="7483989" y="3339882"/>
            <a:chExt cx="3071263" cy="1130981"/>
          </a:xfrm>
        </p:grpSpPr>
        <p:sp>
          <p:nvSpPr>
            <p:cNvPr id="55" name="矩形 54"/>
            <p:cNvSpPr/>
            <p:nvPr/>
          </p:nvSpPr>
          <p:spPr>
            <a:xfrm>
              <a:off x="7483989" y="3732519"/>
              <a:ext cx="3071263" cy="73834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页面设计可以进一步优化，使风格更年轻有活力，提高主要用户（学生）的浏览体验</a:t>
              </a:r>
            </a:p>
          </p:txBody>
        </p:sp>
        <p:sp>
          <p:nvSpPr>
            <p:cNvPr id="56" name="矩形 55"/>
            <p:cNvSpPr/>
            <p:nvPr/>
          </p:nvSpPr>
          <p:spPr>
            <a:xfrm>
              <a:off x="7483989" y="3339882"/>
              <a:ext cx="2050552" cy="4303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页面设计优化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780170" y="2177016"/>
            <a:ext cx="3071263" cy="687782"/>
            <a:chOff x="7483989" y="3339882"/>
            <a:chExt cx="3071263" cy="687782"/>
          </a:xfrm>
        </p:grpSpPr>
        <p:sp>
          <p:nvSpPr>
            <p:cNvPr id="58" name="矩形 57"/>
            <p:cNvSpPr/>
            <p:nvPr/>
          </p:nvSpPr>
          <p:spPr>
            <a:xfrm>
              <a:off x="7483989" y="3732519"/>
              <a:ext cx="3071263" cy="2951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对于后台管理员，没有专门的管理界面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7483989" y="3339882"/>
              <a:ext cx="2050552" cy="4303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管理与维护界面</a:t>
              </a: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1340568" y="2177016"/>
            <a:ext cx="3211992" cy="909382"/>
            <a:chOff x="7343261" y="3339882"/>
            <a:chExt cx="3211992" cy="909382"/>
          </a:xfrm>
        </p:grpSpPr>
        <p:sp>
          <p:nvSpPr>
            <p:cNvPr id="61" name="矩形 60"/>
            <p:cNvSpPr/>
            <p:nvPr/>
          </p:nvSpPr>
          <p:spPr>
            <a:xfrm>
              <a:off x="7343261" y="3732519"/>
              <a:ext cx="3211992" cy="5167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网站角色包括未登录用户与已登录用户，角色区分较少，导致不同用户的权限较宽泛</a:t>
              </a:r>
            </a:p>
          </p:txBody>
        </p:sp>
        <p:sp>
          <p:nvSpPr>
            <p:cNvPr id="62" name="矩形 61"/>
            <p:cNvSpPr/>
            <p:nvPr/>
          </p:nvSpPr>
          <p:spPr>
            <a:xfrm>
              <a:off x="8504700" y="3339882"/>
              <a:ext cx="2050552" cy="4303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角色与权限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31" name="文本框 30"/>
            <p:cNvSpPr txBox="1"/>
            <p:nvPr/>
          </p:nvSpPr>
          <p:spPr>
            <a:xfrm>
              <a:off x="6096000" y="2061026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系统不足</a:t>
              </a: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Insufficient system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5426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46" grpId="0" animBg="1"/>
      <p:bldP spid="4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矩形 82">
            <a:extLst>
              <a:ext uri="{FF2B5EF4-FFF2-40B4-BE49-F238E27FC236}">
                <a16:creationId xmlns:a16="http://schemas.microsoft.com/office/drawing/2014/main" id="{6EA61E07-60A3-40F4-B834-E04E5145618C}"/>
              </a:ext>
            </a:extLst>
          </p:cNvPr>
          <p:cNvSpPr/>
          <p:nvPr/>
        </p:nvSpPr>
        <p:spPr>
          <a:xfrm>
            <a:off x="8702352" y="2566392"/>
            <a:ext cx="2217007" cy="84561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增添针对网站管理员的管理界面，使得网站管理更加简单</a:t>
            </a:r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D8519644-A1FF-47A0-AAA5-3795593E60B0}"/>
              </a:ext>
            </a:extLst>
          </p:cNvPr>
          <p:cNvGrpSpPr/>
          <p:nvPr/>
        </p:nvGrpSpPr>
        <p:grpSpPr>
          <a:xfrm>
            <a:off x="3442158" y="2277691"/>
            <a:ext cx="5395910" cy="3023344"/>
            <a:chOff x="3442158" y="2277691"/>
            <a:chExt cx="5395910" cy="3023344"/>
          </a:xfrm>
        </p:grpSpPr>
        <p:grpSp>
          <p:nvGrpSpPr>
            <p:cNvPr id="24" name="Group 2">
              <a:extLst>
                <a:ext uri="{FF2B5EF4-FFF2-40B4-BE49-F238E27FC236}">
                  <a16:creationId xmlns:a16="http://schemas.microsoft.com/office/drawing/2014/main" id="{0FCE2B64-328F-4449-974C-97D6EF2D4CB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5400000">
              <a:off x="4628441" y="1091408"/>
              <a:ext cx="3023344" cy="5395910"/>
              <a:chOff x="2689" y="825"/>
              <a:chExt cx="2311" cy="3300"/>
            </a:xfrm>
          </p:grpSpPr>
          <p:sp>
            <p:nvSpPr>
              <p:cNvPr id="29" name="Freeform: Shape 7">
                <a:extLst>
                  <a:ext uri="{FF2B5EF4-FFF2-40B4-BE49-F238E27FC236}">
                    <a16:creationId xmlns:a16="http://schemas.microsoft.com/office/drawing/2014/main" id="{7BF76DB9-B3B5-4998-8DB4-8C1BA24CB2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179"/>
                <a:ext cx="462" cy="2068"/>
              </a:xfrm>
              <a:custGeom>
                <a:avLst/>
                <a:gdLst>
                  <a:gd name="T0" fmla="*/ 0 w 462"/>
                  <a:gd name="T1" fmla="*/ 0 h 2068"/>
                  <a:gd name="T2" fmla="*/ 0 w 462"/>
                  <a:gd name="T3" fmla="*/ 2068 h 2068"/>
                  <a:gd name="T4" fmla="*/ 462 w 462"/>
                  <a:gd name="T5" fmla="*/ 1702 h 2068"/>
                  <a:gd name="T6" fmla="*/ 462 w 462"/>
                  <a:gd name="T7" fmla="*/ 0 h 2068"/>
                  <a:gd name="T8" fmla="*/ 0 w 462"/>
                  <a:gd name="T9" fmla="*/ 0 h 20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2068">
                    <a:moveTo>
                      <a:pt x="0" y="0"/>
                    </a:moveTo>
                    <a:lnTo>
                      <a:pt x="0" y="2068"/>
                    </a:lnTo>
                    <a:lnTo>
                      <a:pt x="462" y="1702"/>
                    </a:lnTo>
                    <a:lnTo>
                      <a:pt x="46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Freeform: Shape 8">
                <a:extLst>
                  <a:ext uri="{FF2B5EF4-FFF2-40B4-BE49-F238E27FC236}">
                    <a16:creationId xmlns:a16="http://schemas.microsoft.com/office/drawing/2014/main" id="{F79FDDC9-8A40-4E0E-BFB1-17A468B0CE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179"/>
                <a:ext cx="462" cy="2068"/>
              </a:xfrm>
              <a:custGeom>
                <a:avLst/>
                <a:gdLst>
                  <a:gd name="T0" fmla="*/ 0 w 462"/>
                  <a:gd name="T1" fmla="*/ 0 h 2068"/>
                  <a:gd name="T2" fmla="*/ 0 w 462"/>
                  <a:gd name="T3" fmla="*/ 2068 h 2068"/>
                  <a:gd name="T4" fmla="*/ 462 w 462"/>
                  <a:gd name="T5" fmla="*/ 1702 h 2068"/>
                  <a:gd name="T6" fmla="*/ 462 w 462"/>
                  <a:gd name="T7" fmla="*/ 0 h 2068"/>
                  <a:gd name="T8" fmla="*/ 0 w 462"/>
                  <a:gd name="T9" fmla="*/ 0 h 20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2068">
                    <a:moveTo>
                      <a:pt x="0" y="0"/>
                    </a:moveTo>
                    <a:lnTo>
                      <a:pt x="0" y="2068"/>
                    </a:lnTo>
                    <a:lnTo>
                      <a:pt x="462" y="1702"/>
                    </a:lnTo>
                    <a:lnTo>
                      <a:pt x="462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Freeform: Shape 9">
                <a:extLst>
                  <a:ext uri="{FF2B5EF4-FFF2-40B4-BE49-F238E27FC236}">
                    <a16:creationId xmlns:a16="http://schemas.microsoft.com/office/drawing/2014/main" id="{40747FDC-28B3-4020-8836-D3DCE15919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25"/>
                <a:ext cx="916" cy="395"/>
              </a:xfrm>
              <a:custGeom>
                <a:avLst/>
                <a:gdLst>
                  <a:gd name="T0" fmla="*/ 458 w 916"/>
                  <a:gd name="T1" fmla="*/ 0 h 395"/>
                  <a:gd name="T2" fmla="*/ 916 w 916"/>
                  <a:gd name="T3" fmla="*/ 395 h 395"/>
                  <a:gd name="T4" fmla="*/ 458 w 916"/>
                  <a:gd name="T5" fmla="*/ 395 h 395"/>
                  <a:gd name="T6" fmla="*/ 0 w 916"/>
                  <a:gd name="T7" fmla="*/ 395 h 395"/>
                  <a:gd name="T8" fmla="*/ 458 w 916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6" h="395">
                    <a:moveTo>
                      <a:pt x="458" y="0"/>
                    </a:moveTo>
                    <a:lnTo>
                      <a:pt x="916" y="395"/>
                    </a:lnTo>
                    <a:lnTo>
                      <a:pt x="458" y="395"/>
                    </a:lnTo>
                    <a:lnTo>
                      <a:pt x="0" y="395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Freeform: Shape 10">
                <a:extLst>
                  <a:ext uri="{FF2B5EF4-FFF2-40B4-BE49-F238E27FC236}">
                    <a16:creationId xmlns:a16="http://schemas.microsoft.com/office/drawing/2014/main" id="{DB840E9B-5D97-4851-87B7-198ED7E0A3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25"/>
                <a:ext cx="916" cy="395"/>
              </a:xfrm>
              <a:custGeom>
                <a:avLst/>
                <a:gdLst>
                  <a:gd name="T0" fmla="*/ 458 w 916"/>
                  <a:gd name="T1" fmla="*/ 0 h 395"/>
                  <a:gd name="T2" fmla="*/ 916 w 916"/>
                  <a:gd name="T3" fmla="*/ 395 h 395"/>
                  <a:gd name="T4" fmla="*/ 458 w 916"/>
                  <a:gd name="T5" fmla="*/ 395 h 395"/>
                  <a:gd name="T6" fmla="*/ 0 w 916"/>
                  <a:gd name="T7" fmla="*/ 395 h 395"/>
                  <a:gd name="T8" fmla="*/ 458 w 916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6" h="395">
                    <a:moveTo>
                      <a:pt x="458" y="0"/>
                    </a:moveTo>
                    <a:lnTo>
                      <a:pt x="916" y="395"/>
                    </a:lnTo>
                    <a:lnTo>
                      <a:pt x="458" y="395"/>
                    </a:lnTo>
                    <a:lnTo>
                      <a:pt x="0" y="395"/>
                    </a:lnTo>
                    <a:lnTo>
                      <a:pt x="45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Freeform: Shape 11">
                <a:extLst>
                  <a:ext uri="{FF2B5EF4-FFF2-40B4-BE49-F238E27FC236}">
                    <a16:creationId xmlns:a16="http://schemas.microsoft.com/office/drawing/2014/main" id="{4699FB68-96B5-4A1D-9156-32D11A07FD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25"/>
                <a:ext cx="458" cy="395"/>
              </a:xfrm>
              <a:custGeom>
                <a:avLst/>
                <a:gdLst>
                  <a:gd name="T0" fmla="*/ 458 w 458"/>
                  <a:gd name="T1" fmla="*/ 0 h 395"/>
                  <a:gd name="T2" fmla="*/ 0 w 458"/>
                  <a:gd name="T3" fmla="*/ 395 h 395"/>
                  <a:gd name="T4" fmla="*/ 227 w 458"/>
                  <a:gd name="T5" fmla="*/ 395 h 395"/>
                  <a:gd name="T6" fmla="*/ 0 w 458"/>
                  <a:gd name="T7" fmla="*/ 395 h 395"/>
                  <a:gd name="T8" fmla="*/ 210 w 458"/>
                  <a:gd name="T9" fmla="*/ 214 h 395"/>
                  <a:gd name="T10" fmla="*/ 458 w 458"/>
                  <a:gd name="T11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8" h="395">
                    <a:moveTo>
                      <a:pt x="458" y="0"/>
                    </a:moveTo>
                    <a:lnTo>
                      <a:pt x="0" y="395"/>
                    </a:lnTo>
                    <a:lnTo>
                      <a:pt x="227" y="395"/>
                    </a:lnTo>
                    <a:lnTo>
                      <a:pt x="0" y="395"/>
                    </a:lnTo>
                    <a:lnTo>
                      <a:pt x="210" y="214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Freeform: Shape 12">
                <a:extLst>
                  <a:ext uri="{FF2B5EF4-FFF2-40B4-BE49-F238E27FC236}">
                    <a16:creationId xmlns:a16="http://schemas.microsoft.com/office/drawing/2014/main" id="{87983A76-CE2A-43B0-8FA7-6640C8D027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25"/>
                <a:ext cx="458" cy="395"/>
              </a:xfrm>
              <a:custGeom>
                <a:avLst/>
                <a:gdLst>
                  <a:gd name="T0" fmla="*/ 458 w 458"/>
                  <a:gd name="T1" fmla="*/ 0 h 395"/>
                  <a:gd name="T2" fmla="*/ 0 w 458"/>
                  <a:gd name="T3" fmla="*/ 395 h 395"/>
                  <a:gd name="T4" fmla="*/ 227 w 458"/>
                  <a:gd name="T5" fmla="*/ 395 h 395"/>
                  <a:gd name="T6" fmla="*/ 0 w 458"/>
                  <a:gd name="T7" fmla="*/ 395 h 395"/>
                  <a:gd name="T8" fmla="*/ 210 w 458"/>
                  <a:gd name="T9" fmla="*/ 214 h 395"/>
                  <a:gd name="T10" fmla="*/ 458 w 458"/>
                  <a:gd name="T11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8" h="395">
                    <a:moveTo>
                      <a:pt x="458" y="0"/>
                    </a:moveTo>
                    <a:lnTo>
                      <a:pt x="0" y="395"/>
                    </a:lnTo>
                    <a:lnTo>
                      <a:pt x="227" y="395"/>
                    </a:lnTo>
                    <a:lnTo>
                      <a:pt x="0" y="395"/>
                    </a:lnTo>
                    <a:lnTo>
                      <a:pt x="210" y="214"/>
                    </a:lnTo>
                    <a:lnTo>
                      <a:pt x="45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13">
                <a:extLst>
                  <a:ext uri="{FF2B5EF4-FFF2-40B4-BE49-F238E27FC236}">
                    <a16:creationId xmlns:a16="http://schemas.microsoft.com/office/drawing/2014/main" id="{E978337A-9B12-4FFA-BD5A-571A4F4EB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2" y="825"/>
                <a:ext cx="458" cy="395"/>
              </a:xfrm>
              <a:custGeom>
                <a:avLst/>
                <a:gdLst>
                  <a:gd name="T0" fmla="*/ 0 w 458"/>
                  <a:gd name="T1" fmla="*/ 0 h 395"/>
                  <a:gd name="T2" fmla="*/ 0 w 458"/>
                  <a:gd name="T3" fmla="*/ 0 h 395"/>
                  <a:gd name="T4" fmla="*/ 458 w 458"/>
                  <a:gd name="T5" fmla="*/ 395 h 395"/>
                  <a:gd name="T6" fmla="*/ 458 w 458"/>
                  <a:gd name="T7" fmla="*/ 395 h 395"/>
                  <a:gd name="T8" fmla="*/ 0 w 458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8" h="395">
                    <a:moveTo>
                      <a:pt x="0" y="0"/>
                    </a:moveTo>
                    <a:lnTo>
                      <a:pt x="0" y="0"/>
                    </a:lnTo>
                    <a:lnTo>
                      <a:pt x="458" y="395"/>
                    </a:lnTo>
                    <a:lnTo>
                      <a:pt x="458" y="3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EAD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Freeform: Shape 14">
                <a:extLst>
                  <a:ext uri="{FF2B5EF4-FFF2-40B4-BE49-F238E27FC236}">
                    <a16:creationId xmlns:a16="http://schemas.microsoft.com/office/drawing/2014/main" id="{FBCE0E89-1D44-45C9-9C4A-C11C7EC43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2" y="825"/>
                <a:ext cx="458" cy="395"/>
              </a:xfrm>
              <a:custGeom>
                <a:avLst/>
                <a:gdLst>
                  <a:gd name="T0" fmla="*/ 0 w 458"/>
                  <a:gd name="T1" fmla="*/ 0 h 395"/>
                  <a:gd name="T2" fmla="*/ 0 w 458"/>
                  <a:gd name="T3" fmla="*/ 0 h 395"/>
                  <a:gd name="T4" fmla="*/ 458 w 458"/>
                  <a:gd name="T5" fmla="*/ 395 h 395"/>
                  <a:gd name="T6" fmla="*/ 458 w 458"/>
                  <a:gd name="T7" fmla="*/ 395 h 395"/>
                  <a:gd name="T8" fmla="*/ 0 w 458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8" h="395">
                    <a:moveTo>
                      <a:pt x="0" y="0"/>
                    </a:moveTo>
                    <a:lnTo>
                      <a:pt x="0" y="0"/>
                    </a:lnTo>
                    <a:lnTo>
                      <a:pt x="458" y="395"/>
                    </a:lnTo>
                    <a:lnTo>
                      <a:pt x="458" y="3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15">
                <a:extLst>
                  <a:ext uri="{FF2B5EF4-FFF2-40B4-BE49-F238E27FC236}">
                    <a16:creationId xmlns:a16="http://schemas.microsoft.com/office/drawing/2014/main" id="{DBCC9F92-C3D9-4F62-8BE5-4F42897700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220"/>
                <a:ext cx="462" cy="2027"/>
              </a:xfrm>
              <a:custGeom>
                <a:avLst/>
                <a:gdLst>
                  <a:gd name="T0" fmla="*/ 462 w 462"/>
                  <a:gd name="T1" fmla="*/ 0 h 2027"/>
                  <a:gd name="T2" fmla="*/ 231 w 462"/>
                  <a:gd name="T3" fmla="*/ 0 h 2027"/>
                  <a:gd name="T4" fmla="*/ 0 w 462"/>
                  <a:gd name="T5" fmla="*/ 0 h 2027"/>
                  <a:gd name="T6" fmla="*/ 0 w 462"/>
                  <a:gd name="T7" fmla="*/ 2027 h 2027"/>
                  <a:gd name="T8" fmla="*/ 462 w 462"/>
                  <a:gd name="T9" fmla="*/ 1661 h 2027"/>
                  <a:gd name="T10" fmla="*/ 462 w 462"/>
                  <a:gd name="T11" fmla="*/ 0 h 20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2" h="2027">
                    <a:moveTo>
                      <a:pt x="462" y="0"/>
                    </a:moveTo>
                    <a:lnTo>
                      <a:pt x="231" y="0"/>
                    </a:lnTo>
                    <a:lnTo>
                      <a:pt x="0" y="0"/>
                    </a:lnTo>
                    <a:lnTo>
                      <a:pt x="0" y="2027"/>
                    </a:lnTo>
                    <a:lnTo>
                      <a:pt x="462" y="1661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Freeform: Shape 16">
                <a:extLst>
                  <a:ext uri="{FF2B5EF4-FFF2-40B4-BE49-F238E27FC236}">
                    <a16:creationId xmlns:a16="http://schemas.microsoft.com/office/drawing/2014/main" id="{DA0F495F-7C69-4E1E-BA93-70C38600F6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220"/>
                <a:ext cx="462" cy="2027"/>
              </a:xfrm>
              <a:custGeom>
                <a:avLst/>
                <a:gdLst>
                  <a:gd name="T0" fmla="*/ 462 w 462"/>
                  <a:gd name="T1" fmla="*/ 0 h 2027"/>
                  <a:gd name="T2" fmla="*/ 231 w 462"/>
                  <a:gd name="T3" fmla="*/ 0 h 2027"/>
                  <a:gd name="T4" fmla="*/ 0 w 462"/>
                  <a:gd name="T5" fmla="*/ 0 h 2027"/>
                  <a:gd name="T6" fmla="*/ 0 w 462"/>
                  <a:gd name="T7" fmla="*/ 2027 h 2027"/>
                  <a:gd name="T8" fmla="*/ 462 w 462"/>
                  <a:gd name="T9" fmla="*/ 1661 h 2027"/>
                  <a:gd name="T10" fmla="*/ 462 w 462"/>
                  <a:gd name="T11" fmla="*/ 0 h 20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2" h="2027">
                    <a:moveTo>
                      <a:pt x="462" y="0"/>
                    </a:moveTo>
                    <a:lnTo>
                      <a:pt x="231" y="0"/>
                    </a:lnTo>
                    <a:lnTo>
                      <a:pt x="0" y="0"/>
                    </a:lnTo>
                    <a:lnTo>
                      <a:pt x="0" y="2027"/>
                    </a:lnTo>
                    <a:lnTo>
                      <a:pt x="462" y="1661"/>
                    </a:lnTo>
                    <a:lnTo>
                      <a:pt x="4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17">
                <a:extLst>
                  <a:ext uri="{FF2B5EF4-FFF2-40B4-BE49-F238E27FC236}">
                    <a16:creationId xmlns:a16="http://schemas.microsoft.com/office/drawing/2014/main" id="{CC338025-2A38-4325-8A81-5DA72A392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25"/>
                <a:ext cx="916" cy="395"/>
              </a:xfrm>
              <a:custGeom>
                <a:avLst/>
                <a:gdLst>
                  <a:gd name="T0" fmla="*/ 458 w 916"/>
                  <a:gd name="T1" fmla="*/ 0 h 395"/>
                  <a:gd name="T2" fmla="*/ 458 w 916"/>
                  <a:gd name="T3" fmla="*/ 0 h 395"/>
                  <a:gd name="T4" fmla="*/ 210 w 916"/>
                  <a:gd name="T5" fmla="*/ 214 h 395"/>
                  <a:gd name="T6" fmla="*/ 0 w 916"/>
                  <a:gd name="T7" fmla="*/ 395 h 395"/>
                  <a:gd name="T8" fmla="*/ 227 w 916"/>
                  <a:gd name="T9" fmla="*/ 395 h 395"/>
                  <a:gd name="T10" fmla="*/ 458 w 916"/>
                  <a:gd name="T11" fmla="*/ 395 h 395"/>
                  <a:gd name="T12" fmla="*/ 689 w 916"/>
                  <a:gd name="T13" fmla="*/ 395 h 395"/>
                  <a:gd name="T14" fmla="*/ 916 w 916"/>
                  <a:gd name="T15" fmla="*/ 395 h 395"/>
                  <a:gd name="T16" fmla="*/ 458 w 916"/>
                  <a:gd name="T17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6" h="395">
                    <a:moveTo>
                      <a:pt x="458" y="0"/>
                    </a:moveTo>
                    <a:lnTo>
                      <a:pt x="458" y="0"/>
                    </a:lnTo>
                    <a:lnTo>
                      <a:pt x="210" y="214"/>
                    </a:lnTo>
                    <a:lnTo>
                      <a:pt x="0" y="395"/>
                    </a:lnTo>
                    <a:lnTo>
                      <a:pt x="227" y="395"/>
                    </a:lnTo>
                    <a:lnTo>
                      <a:pt x="458" y="395"/>
                    </a:lnTo>
                    <a:lnTo>
                      <a:pt x="689" y="395"/>
                    </a:lnTo>
                    <a:lnTo>
                      <a:pt x="916" y="395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Freeform: Shape 18">
                <a:extLst>
                  <a:ext uri="{FF2B5EF4-FFF2-40B4-BE49-F238E27FC236}">
                    <a16:creationId xmlns:a16="http://schemas.microsoft.com/office/drawing/2014/main" id="{1E6E0CEE-F40F-4C1C-98F2-AA6549B9F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25"/>
                <a:ext cx="916" cy="395"/>
              </a:xfrm>
              <a:custGeom>
                <a:avLst/>
                <a:gdLst>
                  <a:gd name="T0" fmla="*/ 458 w 916"/>
                  <a:gd name="T1" fmla="*/ 0 h 395"/>
                  <a:gd name="T2" fmla="*/ 458 w 916"/>
                  <a:gd name="T3" fmla="*/ 0 h 395"/>
                  <a:gd name="T4" fmla="*/ 210 w 916"/>
                  <a:gd name="T5" fmla="*/ 214 h 395"/>
                  <a:gd name="T6" fmla="*/ 0 w 916"/>
                  <a:gd name="T7" fmla="*/ 395 h 395"/>
                  <a:gd name="T8" fmla="*/ 227 w 916"/>
                  <a:gd name="T9" fmla="*/ 395 h 395"/>
                  <a:gd name="T10" fmla="*/ 458 w 916"/>
                  <a:gd name="T11" fmla="*/ 395 h 395"/>
                  <a:gd name="T12" fmla="*/ 689 w 916"/>
                  <a:gd name="T13" fmla="*/ 395 h 395"/>
                  <a:gd name="T14" fmla="*/ 916 w 916"/>
                  <a:gd name="T15" fmla="*/ 395 h 395"/>
                  <a:gd name="T16" fmla="*/ 458 w 916"/>
                  <a:gd name="T17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6" h="395">
                    <a:moveTo>
                      <a:pt x="458" y="0"/>
                    </a:moveTo>
                    <a:lnTo>
                      <a:pt x="458" y="0"/>
                    </a:lnTo>
                    <a:lnTo>
                      <a:pt x="210" y="214"/>
                    </a:lnTo>
                    <a:lnTo>
                      <a:pt x="0" y="395"/>
                    </a:lnTo>
                    <a:lnTo>
                      <a:pt x="227" y="395"/>
                    </a:lnTo>
                    <a:lnTo>
                      <a:pt x="458" y="395"/>
                    </a:lnTo>
                    <a:lnTo>
                      <a:pt x="689" y="395"/>
                    </a:lnTo>
                    <a:lnTo>
                      <a:pt x="916" y="395"/>
                    </a:lnTo>
                    <a:lnTo>
                      <a:pt x="45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19">
                <a:extLst>
                  <a:ext uri="{FF2B5EF4-FFF2-40B4-BE49-F238E27FC236}">
                    <a16:creationId xmlns:a16="http://schemas.microsoft.com/office/drawing/2014/main" id="{1AC3C35C-5600-4DED-A36B-80E67F71F6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4" y="1950"/>
                <a:ext cx="467" cy="1532"/>
              </a:xfrm>
              <a:custGeom>
                <a:avLst/>
                <a:gdLst>
                  <a:gd name="T0" fmla="*/ 0 w 467"/>
                  <a:gd name="T1" fmla="*/ 1532 h 1532"/>
                  <a:gd name="T2" fmla="*/ 0 w 467"/>
                  <a:gd name="T3" fmla="*/ 0 h 1532"/>
                  <a:gd name="T4" fmla="*/ 467 w 467"/>
                  <a:gd name="T5" fmla="*/ 366 h 1532"/>
                  <a:gd name="T6" fmla="*/ 467 w 467"/>
                  <a:gd name="T7" fmla="*/ 1532 h 1532"/>
                  <a:gd name="T8" fmla="*/ 0 w 467"/>
                  <a:gd name="T9" fmla="*/ 1532 h 1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1532">
                    <a:moveTo>
                      <a:pt x="0" y="1532"/>
                    </a:moveTo>
                    <a:lnTo>
                      <a:pt x="0" y="0"/>
                    </a:lnTo>
                    <a:lnTo>
                      <a:pt x="467" y="366"/>
                    </a:lnTo>
                    <a:lnTo>
                      <a:pt x="467" y="1532"/>
                    </a:lnTo>
                    <a:lnTo>
                      <a:pt x="0" y="1532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Freeform: Shape 20">
                <a:extLst>
                  <a:ext uri="{FF2B5EF4-FFF2-40B4-BE49-F238E27FC236}">
                    <a16:creationId xmlns:a16="http://schemas.microsoft.com/office/drawing/2014/main" id="{5B3D78AE-25E1-4132-A8FD-439962878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4" y="1950"/>
                <a:ext cx="467" cy="1532"/>
              </a:xfrm>
              <a:custGeom>
                <a:avLst/>
                <a:gdLst>
                  <a:gd name="T0" fmla="*/ 0 w 467"/>
                  <a:gd name="T1" fmla="*/ 1532 h 1532"/>
                  <a:gd name="T2" fmla="*/ 0 w 467"/>
                  <a:gd name="T3" fmla="*/ 0 h 1532"/>
                  <a:gd name="T4" fmla="*/ 467 w 467"/>
                  <a:gd name="T5" fmla="*/ 366 h 1532"/>
                  <a:gd name="T6" fmla="*/ 467 w 467"/>
                  <a:gd name="T7" fmla="*/ 1532 h 1532"/>
                  <a:gd name="T8" fmla="*/ 0 w 467"/>
                  <a:gd name="T9" fmla="*/ 1532 h 1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1532">
                    <a:moveTo>
                      <a:pt x="0" y="1532"/>
                    </a:moveTo>
                    <a:lnTo>
                      <a:pt x="0" y="0"/>
                    </a:lnTo>
                    <a:lnTo>
                      <a:pt x="467" y="366"/>
                    </a:lnTo>
                    <a:lnTo>
                      <a:pt x="467" y="1532"/>
                    </a:lnTo>
                    <a:lnTo>
                      <a:pt x="0" y="153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Freeform: Shape 21">
                <a:extLst>
                  <a:ext uri="{FF2B5EF4-FFF2-40B4-BE49-F238E27FC236}">
                    <a16:creationId xmlns:a16="http://schemas.microsoft.com/office/drawing/2014/main" id="{0065FA5D-6CD7-4D25-AA70-BA4C4E9579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458 w 917"/>
                  <a:gd name="T1" fmla="*/ 396 h 396"/>
                  <a:gd name="T2" fmla="*/ 917 w 917"/>
                  <a:gd name="T3" fmla="*/ 0 h 396"/>
                  <a:gd name="T4" fmla="*/ 458 w 917"/>
                  <a:gd name="T5" fmla="*/ 0 h 396"/>
                  <a:gd name="T6" fmla="*/ 0 w 917"/>
                  <a:gd name="T7" fmla="*/ 0 h 396"/>
                  <a:gd name="T8" fmla="*/ 458 w 917"/>
                  <a:gd name="T9" fmla="*/ 396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7" h="396">
                    <a:moveTo>
                      <a:pt x="458" y="396"/>
                    </a:moveTo>
                    <a:lnTo>
                      <a:pt x="917" y="0"/>
                    </a:lnTo>
                    <a:lnTo>
                      <a:pt x="458" y="0"/>
                    </a:lnTo>
                    <a:lnTo>
                      <a:pt x="0" y="0"/>
                    </a:lnTo>
                    <a:lnTo>
                      <a:pt x="458" y="39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Freeform: Shape 22">
                <a:extLst>
                  <a:ext uri="{FF2B5EF4-FFF2-40B4-BE49-F238E27FC236}">
                    <a16:creationId xmlns:a16="http://schemas.microsoft.com/office/drawing/2014/main" id="{D25E0F78-2971-4A6E-9C85-6762D10DB9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458 w 917"/>
                  <a:gd name="T1" fmla="*/ 396 h 396"/>
                  <a:gd name="T2" fmla="*/ 917 w 917"/>
                  <a:gd name="T3" fmla="*/ 0 h 396"/>
                  <a:gd name="T4" fmla="*/ 458 w 917"/>
                  <a:gd name="T5" fmla="*/ 0 h 396"/>
                  <a:gd name="T6" fmla="*/ 0 w 917"/>
                  <a:gd name="T7" fmla="*/ 0 h 396"/>
                  <a:gd name="T8" fmla="*/ 458 w 917"/>
                  <a:gd name="T9" fmla="*/ 396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7" h="396">
                    <a:moveTo>
                      <a:pt x="458" y="396"/>
                    </a:moveTo>
                    <a:lnTo>
                      <a:pt x="917" y="0"/>
                    </a:lnTo>
                    <a:lnTo>
                      <a:pt x="458" y="0"/>
                    </a:lnTo>
                    <a:lnTo>
                      <a:pt x="0" y="0"/>
                    </a:lnTo>
                    <a:lnTo>
                      <a:pt x="458" y="39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23">
                <a:extLst>
                  <a:ext uri="{FF2B5EF4-FFF2-40B4-BE49-F238E27FC236}">
                    <a16:creationId xmlns:a16="http://schemas.microsoft.com/office/drawing/2014/main" id="{98219631-F95E-419E-A250-A98F26D4A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917 w 917"/>
                  <a:gd name="T1" fmla="*/ 0 h 396"/>
                  <a:gd name="T2" fmla="*/ 917 w 917"/>
                  <a:gd name="T3" fmla="*/ 0 h 396"/>
                  <a:gd name="T4" fmla="*/ 458 w 917"/>
                  <a:gd name="T5" fmla="*/ 396 h 396"/>
                  <a:gd name="T6" fmla="*/ 0 w 917"/>
                  <a:gd name="T7" fmla="*/ 0 h 396"/>
                  <a:gd name="T8" fmla="*/ 0 w 917"/>
                  <a:gd name="T9" fmla="*/ 0 h 396"/>
                  <a:gd name="T10" fmla="*/ 458 w 917"/>
                  <a:gd name="T11" fmla="*/ 396 h 396"/>
                  <a:gd name="T12" fmla="*/ 917 w 917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7" h="396">
                    <a:moveTo>
                      <a:pt x="917" y="0"/>
                    </a:moveTo>
                    <a:lnTo>
                      <a:pt x="917" y="0"/>
                    </a:lnTo>
                    <a:lnTo>
                      <a:pt x="458" y="39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7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Freeform: Shape 24">
                <a:extLst>
                  <a:ext uri="{FF2B5EF4-FFF2-40B4-BE49-F238E27FC236}">
                    <a16:creationId xmlns:a16="http://schemas.microsoft.com/office/drawing/2014/main" id="{43880A85-9EAF-4297-A168-C9F51ADB2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917 w 917"/>
                  <a:gd name="T1" fmla="*/ 0 h 396"/>
                  <a:gd name="T2" fmla="*/ 917 w 917"/>
                  <a:gd name="T3" fmla="*/ 0 h 396"/>
                  <a:gd name="T4" fmla="*/ 458 w 917"/>
                  <a:gd name="T5" fmla="*/ 396 h 396"/>
                  <a:gd name="T6" fmla="*/ 0 w 917"/>
                  <a:gd name="T7" fmla="*/ 0 h 396"/>
                  <a:gd name="T8" fmla="*/ 0 w 917"/>
                  <a:gd name="T9" fmla="*/ 0 h 396"/>
                  <a:gd name="T10" fmla="*/ 458 w 917"/>
                  <a:gd name="T11" fmla="*/ 396 h 396"/>
                  <a:gd name="T12" fmla="*/ 917 w 917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7" h="396">
                    <a:moveTo>
                      <a:pt x="917" y="0"/>
                    </a:moveTo>
                    <a:lnTo>
                      <a:pt x="917" y="0"/>
                    </a:lnTo>
                    <a:lnTo>
                      <a:pt x="458" y="39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Freeform: Shape 25">
                <a:extLst>
                  <a:ext uri="{FF2B5EF4-FFF2-40B4-BE49-F238E27FC236}">
                    <a16:creationId xmlns:a16="http://schemas.microsoft.com/office/drawing/2014/main" id="{5D02524D-1DBB-4131-8EF9-A4E04CC60B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7" y="1950"/>
                <a:ext cx="917" cy="1491"/>
              </a:xfrm>
              <a:custGeom>
                <a:avLst/>
                <a:gdLst>
                  <a:gd name="T0" fmla="*/ 227 w 917"/>
                  <a:gd name="T1" fmla="*/ 1491 h 1491"/>
                  <a:gd name="T2" fmla="*/ 0 w 917"/>
                  <a:gd name="T3" fmla="*/ 1491 h 1491"/>
                  <a:gd name="T4" fmla="*/ 227 w 917"/>
                  <a:gd name="T5" fmla="*/ 1491 h 1491"/>
                  <a:gd name="T6" fmla="*/ 227 w 917"/>
                  <a:gd name="T7" fmla="*/ 1491 h 1491"/>
                  <a:gd name="T8" fmla="*/ 227 w 917"/>
                  <a:gd name="T9" fmla="*/ 0 h 1491"/>
                  <a:gd name="T10" fmla="*/ 227 w 917"/>
                  <a:gd name="T11" fmla="*/ 0 h 1491"/>
                  <a:gd name="T12" fmla="*/ 694 w 917"/>
                  <a:gd name="T13" fmla="*/ 366 h 1491"/>
                  <a:gd name="T14" fmla="*/ 694 w 917"/>
                  <a:gd name="T15" fmla="*/ 1491 h 1491"/>
                  <a:gd name="T16" fmla="*/ 917 w 917"/>
                  <a:gd name="T17" fmla="*/ 1491 h 1491"/>
                  <a:gd name="T18" fmla="*/ 917 w 917"/>
                  <a:gd name="T19" fmla="*/ 1491 h 1491"/>
                  <a:gd name="T20" fmla="*/ 694 w 917"/>
                  <a:gd name="T21" fmla="*/ 1491 h 1491"/>
                  <a:gd name="T22" fmla="*/ 694 w 917"/>
                  <a:gd name="T23" fmla="*/ 366 h 1491"/>
                  <a:gd name="T24" fmla="*/ 227 w 917"/>
                  <a:gd name="T25" fmla="*/ 0 h 1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7" h="1491">
                    <a:moveTo>
                      <a:pt x="227" y="1491"/>
                    </a:moveTo>
                    <a:lnTo>
                      <a:pt x="0" y="1491"/>
                    </a:lnTo>
                    <a:lnTo>
                      <a:pt x="227" y="1491"/>
                    </a:lnTo>
                    <a:lnTo>
                      <a:pt x="227" y="1491"/>
                    </a:lnTo>
                    <a:close/>
                    <a:moveTo>
                      <a:pt x="227" y="0"/>
                    </a:moveTo>
                    <a:lnTo>
                      <a:pt x="227" y="0"/>
                    </a:lnTo>
                    <a:lnTo>
                      <a:pt x="694" y="366"/>
                    </a:lnTo>
                    <a:lnTo>
                      <a:pt x="694" y="1491"/>
                    </a:lnTo>
                    <a:lnTo>
                      <a:pt x="917" y="1491"/>
                    </a:lnTo>
                    <a:lnTo>
                      <a:pt x="917" y="1491"/>
                    </a:lnTo>
                    <a:lnTo>
                      <a:pt x="694" y="1491"/>
                    </a:lnTo>
                    <a:lnTo>
                      <a:pt x="694" y="366"/>
                    </a:lnTo>
                    <a:lnTo>
                      <a:pt x="227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Freeform: Shape 26">
                <a:extLst>
                  <a:ext uri="{FF2B5EF4-FFF2-40B4-BE49-F238E27FC236}">
                    <a16:creationId xmlns:a16="http://schemas.microsoft.com/office/drawing/2014/main" id="{18F532F2-83FA-4445-A8F2-36A55539F7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7" y="1950"/>
                <a:ext cx="917" cy="1491"/>
              </a:xfrm>
              <a:custGeom>
                <a:avLst/>
                <a:gdLst>
                  <a:gd name="T0" fmla="*/ 227 w 917"/>
                  <a:gd name="T1" fmla="*/ 1491 h 1491"/>
                  <a:gd name="T2" fmla="*/ 0 w 917"/>
                  <a:gd name="T3" fmla="*/ 1491 h 1491"/>
                  <a:gd name="T4" fmla="*/ 227 w 917"/>
                  <a:gd name="T5" fmla="*/ 1491 h 1491"/>
                  <a:gd name="T6" fmla="*/ 227 w 917"/>
                  <a:gd name="T7" fmla="*/ 1491 h 1491"/>
                  <a:gd name="T8" fmla="*/ 227 w 917"/>
                  <a:gd name="T9" fmla="*/ 0 h 1491"/>
                  <a:gd name="T10" fmla="*/ 227 w 917"/>
                  <a:gd name="T11" fmla="*/ 0 h 1491"/>
                  <a:gd name="T12" fmla="*/ 694 w 917"/>
                  <a:gd name="T13" fmla="*/ 366 h 1491"/>
                  <a:gd name="T14" fmla="*/ 694 w 917"/>
                  <a:gd name="T15" fmla="*/ 1491 h 1491"/>
                  <a:gd name="T16" fmla="*/ 917 w 917"/>
                  <a:gd name="T17" fmla="*/ 1491 h 1491"/>
                  <a:gd name="T18" fmla="*/ 917 w 917"/>
                  <a:gd name="T19" fmla="*/ 1491 h 1491"/>
                  <a:gd name="T20" fmla="*/ 694 w 917"/>
                  <a:gd name="T21" fmla="*/ 1491 h 1491"/>
                  <a:gd name="T22" fmla="*/ 694 w 917"/>
                  <a:gd name="T23" fmla="*/ 366 h 1491"/>
                  <a:gd name="T24" fmla="*/ 227 w 917"/>
                  <a:gd name="T25" fmla="*/ 0 h 1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7" h="1491">
                    <a:moveTo>
                      <a:pt x="227" y="1491"/>
                    </a:moveTo>
                    <a:lnTo>
                      <a:pt x="0" y="1491"/>
                    </a:lnTo>
                    <a:lnTo>
                      <a:pt x="227" y="1491"/>
                    </a:lnTo>
                    <a:lnTo>
                      <a:pt x="227" y="1491"/>
                    </a:lnTo>
                    <a:moveTo>
                      <a:pt x="227" y="0"/>
                    </a:moveTo>
                    <a:lnTo>
                      <a:pt x="227" y="0"/>
                    </a:lnTo>
                    <a:lnTo>
                      <a:pt x="694" y="366"/>
                    </a:lnTo>
                    <a:lnTo>
                      <a:pt x="694" y="1491"/>
                    </a:lnTo>
                    <a:lnTo>
                      <a:pt x="917" y="1491"/>
                    </a:lnTo>
                    <a:lnTo>
                      <a:pt x="917" y="1491"/>
                    </a:lnTo>
                    <a:lnTo>
                      <a:pt x="694" y="1491"/>
                    </a:lnTo>
                    <a:lnTo>
                      <a:pt x="694" y="366"/>
                    </a:lnTo>
                    <a:lnTo>
                      <a:pt x="22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Freeform: Shape 27">
                <a:extLst>
                  <a:ext uri="{FF2B5EF4-FFF2-40B4-BE49-F238E27FC236}">
                    <a16:creationId xmlns:a16="http://schemas.microsoft.com/office/drawing/2014/main" id="{E824233F-DB1C-4572-BAAB-6B023AB13D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4" y="1950"/>
                <a:ext cx="467" cy="1491"/>
              </a:xfrm>
              <a:custGeom>
                <a:avLst/>
                <a:gdLst>
                  <a:gd name="T0" fmla="*/ 0 w 467"/>
                  <a:gd name="T1" fmla="*/ 0 h 1491"/>
                  <a:gd name="T2" fmla="*/ 0 w 467"/>
                  <a:gd name="T3" fmla="*/ 1491 h 1491"/>
                  <a:gd name="T4" fmla="*/ 0 w 467"/>
                  <a:gd name="T5" fmla="*/ 1491 h 1491"/>
                  <a:gd name="T6" fmla="*/ 231 w 467"/>
                  <a:gd name="T7" fmla="*/ 1491 h 1491"/>
                  <a:gd name="T8" fmla="*/ 467 w 467"/>
                  <a:gd name="T9" fmla="*/ 1491 h 1491"/>
                  <a:gd name="T10" fmla="*/ 467 w 467"/>
                  <a:gd name="T11" fmla="*/ 366 h 1491"/>
                  <a:gd name="T12" fmla="*/ 0 w 467"/>
                  <a:gd name="T13" fmla="*/ 0 h 1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7" h="1491">
                    <a:moveTo>
                      <a:pt x="0" y="0"/>
                    </a:moveTo>
                    <a:lnTo>
                      <a:pt x="0" y="1491"/>
                    </a:lnTo>
                    <a:lnTo>
                      <a:pt x="0" y="1491"/>
                    </a:lnTo>
                    <a:lnTo>
                      <a:pt x="231" y="1491"/>
                    </a:lnTo>
                    <a:lnTo>
                      <a:pt x="467" y="1491"/>
                    </a:lnTo>
                    <a:lnTo>
                      <a:pt x="467" y="3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Freeform: Shape 28">
                <a:extLst>
                  <a:ext uri="{FF2B5EF4-FFF2-40B4-BE49-F238E27FC236}">
                    <a16:creationId xmlns:a16="http://schemas.microsoft.com/office/drawing/2014/main" id="{46975956-DA73-4B3A-8494-A16FC3859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4" y="1950"/>
                <a:ext cx="467" cy="1491"/>
              </a:xfrm>
              <a:custGeom>
                <a:avLst/>
                <a:gdLst>
                  <a:gd name="T0" fmla="*/ 0 w 467"/>
                  <a:gd name="T1" fmla="*/ 0 h 1491"/>
                  <a:gd name="T2" fmla="*/ 0 w 467"/>
                  <a:gd name="T3" fmla="*/ 1491 h 1491"/>
                  <a:gd name="T4" fmla="*/ 0 w 467"/>
                  <a:gd name="T5" fmla="*/ 1491 h 1491"/>
                  <a:gd name="T6" fmla="*/ 231 w 467"/>
                  <a:gd name="T7" fmla="*/ 1491 h 1491"/>
                  <a:gd name="T8" fmla="*/ 467 w 467"/>
                  <a:gd name="T9" fmla="*/ 1491 h 1491"/>
                  <a:gd name="T10" fmla="*/ 467 w 467"/>
                  <a:gd name="T11" fmla="*/ 366 h 1491"/>
                  <a:gd name="T12" fmla="*/ 0 w 467"/>
                  <a:gd name="T13" fmla="*/ 0 h 1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7" h="1491">
                    <a:moveTo>
                      <a:pt x="0" y="0"/>
                    </a:moveTo>
                    <a:lnTo>
                      <a:pt x="0" y="1491"/>
                    </a:lnTo>
                    <a:lnTo>
                      <a:pt x="0" y="1491"/>
                    </a:lnTo>
                    <a:lnTo>
                      <a:pt x="231" y="1491"/>
                    </a:lnTo>
                    <a:lnTo>
                      <a:pt x="467" y="1491"/>
                    </a:lnTo>
                    <a:lnTo>
                      <a:pt x="467" y="36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Freeform: Shape 29">
                <a:extLst>
                  <a:ext uri="{FF2B5EF4-FFF2-40B4-BE49-F238E27FC236}">
                    <a16:creationId xmlns:a16="http://schemas.microsoft.com/office/drawing/2014/main" id="{1202BB33-DB57-4501-B138-7A71CB300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917 w 917"/>
                  <a:gd name="T1" fmla="*/ 0 h 396"/>
                  <a:gd name="T2" fmla="*/ 694 w 917"/>
                  <a:gd name="T3" fmla="*/ 0 h 396"/>
                  <a:gd name="T4" fmla="*/ 458 w 917"/>
                  <a:gd name="T5" fmla="*/ 0 h 396"/>
                  <a:gd name="T6" fmla="*/ 227 w 917"/>
                  <a:gd name="T7" fmla="*/ 0 h 396"/>
                  <a:gd name="T8" fmla="*/ 0 w 917"/>
                  <a:gd name="T9" fmla="*/ 0 h 396"/>
                  <a:gd name="T10" fmla="*/ 458 w 917"/>
                  <a:gd name="T11" fmla="*/ 396 h 396"/>
                  <a:gd name="T12" fmla="*/ 917 w 917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7" h="396">
                    <a:moveTo>
                      <a:pt x="917" y="0"/>
                    </a:moveTo>
                    <a:lnTo>
                      <a:pt x="694" y="0"/>
                    </a:lnTo>
                    <a:lnTo>
                      <a:pt x="458" y="0"/>
                    </a:lnTo>
                    <a:lnTo>
                      <a:pt x="227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Freeform: Shape 30">
                <a:extLst>
                  <a:ext uri="{FF2B5EF4-FFF2-40B4-BE49-F238E27FC236}">
                    <a16:creationId xmlns:a16="http://schemas.microsoft.com/office/drawing/2014/main" id="{21BBF25B-69AB-4ED4-9E24-4D91484A37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8" y="1426"/>
                <a:ext cx="466" cy="1591"/>
              </a:xfrm>
              <a:custGeom>
                <a:avLst/>
                <a:gdLst>
                  <a:gd name="T0" fmla="*/ 466 w 466"/>
                  <a:gd name="T1" fmla="*/ 0 h 1591"/>
                  <a:gd name="T2" fmla="*/ 466 w 466"/>
                  <a:gd name="T3" fmla="*/ 1591 h 1591"/>
                  <a:gd name="T4" fmla="*/ 0 w 466"/>
                  <a:gd name="T5" fmla="*/ 1224 h 1591"/>
                  <a:gd name="T6" fmla="*/ 0 w 466"/>
                  <a:gd name="T7" fmla="*/ 0 h 1591"/>
                  <a:gd name="T8" fmla="*/ 466 w 466"/>
                  <a:gd name="T9" fmla="*/ 0 h 1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1591">
                    <a:moveTo>
                      <a:pt x="466" y="0"/>
                    </a:moveTo>
                    <a:lnTo>
                      <a:pt x="466" y="1591"/>
                    </a:lnTo>
                    <a:lnTo>
                      <a:pt x="0" y="1224"/>
                    </a:lnTo>
                    <a:lnTo>
                      <a:pt x="0" y="0"/>
                    </a:lnTo>
                    <a:lnTo>
                      <a:pt x="466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Freeform: Shape 31">
                <a:extLst>
                  <a:ext uri="{FF2B5EF4-FFF2-40B4-BE49-F238E27FC236}">
                    <a16:creationId xmlns:a16="http://schemas.microsoft.com/office/drawing/2014/main" id="{3AF10D94-9085-448E-88C8-5F8402B91E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8" y="1426"/>
                <a:ext cx="466" cy="1591"/>
              </a:xfrm>
              <a:custGeom>
                <a:avLst/>
                <a:gdLst>
                  <a:gd name="T0" fmla="*/ 466 w 466"/>
                  <a:gd name="T1" fmla="*/ 0 h 1591"/>
                  <a:gd name="T2" fmla="*/ 466 w 466"/>
                  <a:gd name="T3" fmla="*/ 1591 h 1591"/>
                  <a:gd name="T4" fmla="*/ 0 w 466"/>
                  <a:gd name="T5" fmla="*/ 1224 h 1591"/>
                  <a:gd name="T6" fmla="*/ 0 w 466"/>
                  <a:gd name="T7" fmla="*/ 0 h 1591"/>
                  <a:gd name="T8" fmla="*/ 466 w 466"/>
                  <a:gd name="T9" fmla="*/ 0 h 1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1591">
                    <a:moveTo>
                      <a:pt x="466" y="0"/>
                    </a:moveTo>
                    <a:lnTo>
                      <a:pt x="466" y="1591"/>
                    </a:lnTo>
                    <a:lnTo>
                      <a:pt x="0" y="1224"/>
                    </a:lnTo>
                    <a:lnTo>
                      <a:pt x="0" y="0"/>
                    </a:lnTo>
                    <a:lnTo>
                      <a:pt x="46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Freeform: Shape 32">
                <a:extLst>
                  <a:ext uri="{FF2B5EF4-FFF2-40B4-BE49-F238E27FC236}">
                    <a16:creationId xmlns:a16="http://schemas.microsoft.com/office/drawing/2014/main" id="{1F74E722-666B-43C9-B835-C05F7D9F28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" y="1072"/>
                <a:ext cx="920" cy="396"/>
              </a:xfrm>
              <a:custGeom>
                <a:avLst/>
                <a:gdLst>
                  <a:gd name="T0" fmla="*/ 462 w 920"/>
                  <a:gd name="T1" fmla="*/ 0 h 396"/>
                  <a:gd name="T2" fmla="*/ 0 w 920"/>
                  <a:gd name="T3" fmla="*/ 396 h 396"/>
                  <a:gd name="T4" fmla="*/ 462 w 920"/>
                  <a:gd name="T5" fmla="*/ 396 h 396"/>
                  <a:gd name="T6" fmla="*/ 920 w 920"/>
                  <a:gd name="T7" fmla="*/ 396 h 396"/>
                  <a:gd name="T8" fmla="*/ 462 w 920"/>
                  <a:gd name="T9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0" h="396">
                    <a:moveTo>
                      <a:pt x="462" y="0"/>
                    </a:moveTo>
                    <a:lnTo>
                      <a:pt x="0" y="396"/>
                    </a:lnTo>
                    <a:lnTo>
                      <a:pt x="462" y="396"/>
                    </a:lnTo>
                    <a:lnTo>
                      <a:pt x="920" y="396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Freeform: Shape 33">
                <a:extLst>
                  <a:ext uri="{FF2B5EF4-FFF2-40B4-BE49-F238E27FC236}">
                    <a16:creationId xmlns:a16="http://schemas.microsoft.com/office/drawing/2014/main" id="{CDA468D3-9AF1-473E-B29E-1C8E4402A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" y="1072"/>
                <a:ext cx="920" cy="396"/>
              </a:xfrm>
              <a:custGeom>
                <a:avLst/>
                <a:gdLst>
                  <a:gd name="T0" fmla="*/ 462 w 920"/>
                  <a:gd name="T1" fmla="*/ 0 h 396"/>
                  <a:gd name="T2" fmla="*/ 0 w 920"/>
                  <a:gd name="T3" fmla="*/ 396 h 396"/>
                  <a:gd name="T4" fmla="*/ 462 w 920"/>
                  <a:gd name="T5" fmla="*/ 396 h 396"/>
                  <a:gd name="T6" fmla="*/ 920 w 920"/>
                  <a:gd name="T7" fmla="*/ 396 h 396"/>
                  <a:gd name="T8" fmla="*/ 462 w 920"/>
                  <a:gd name="T9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0" h="396">
                    <a:moveTo>
                      <a:pt x="462" y="0"/>
                    </a:moveTo>
                    <a:lnTo>
                      <a:pt x="0" y="396"/>
                    </a:lnTo>
                    <a:lnTo>
                      <a:pt x="462" y="396"/>
                    </a:lnTo>
                    <a:lnTo>
                      <a:pt x="920" y="396"/>
                    </a:lnTo>
                    <a:lnTo>
                      <a:pt x="4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Freeform: Shape 34">
                <a:extLst>
                  <a:ext uri="{FF2B5EF4-FFF2-40B4-BE49-F238E27FC236}">
                    <a16:creationId xmlns:a16="http://schemas.microsoft.com/office/drawing/2014/main" id="{43F86DAE-A01B-4440-95C3-A35B94C1B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8" y="1468"/>
                <a:ext cx="466" cy="1549"/>
              </a:xfrm>
              <a:custGeom>
                <a:avLst/>
                <a:gdLst>
                  <a:gd name="T0" fmla="*/ 466 w 466"/>
                  <a:gd name="T1" fmla="*/ 0 h 1549"/>
                  <a:gd name="T2" fmla="*/ 235 w 466"/>
                  <a:gd name="T3" fmla="*/ 0 h 1549"/>
                  <a:gd name="T4" fmla="*/ 0 w 466"/>
                  <a:gd name="T5" fmla="*/ 0 h 1549"/>
                  <a:gd name="T6" fmla="*/ 0 w 466"/>
                  <a:gd name="T7" fmla="*/ 539 h 1549"/>
                  <a:gd name="T8" fmla="*/ 0 w 466"/>
                  <a:gd name="T9" fmla="*/ 539 h 1549"/>
                  <a:gd name="T10" fmla="*/ 0 w 466"/>
                  <a:gd name="T11" fmla="*/ 1182 h 1549"/>
                  <a:gd name="T12" fmla="*/ 466 w 466"/>
                  <a:gd name="T13" fmla="*/ 1549 h 1549"/>
                  <a:gd name="T14" fmla="*/ 466 w 466"/>
                  <a:gd name="T15" fmla="*/ 0 h 1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6" h="1549">
                    <a:moveTo>
                      <a:pt x="466" y="0"/>
                    </a:moveTo>
                    <a:lnTo>
                      <a:pt x="235" y="0"/>
                    </a:lnTo>
                    <a:lnTo>
                      <a:pt x="0" y="0"/>
                    </a:lnTo>
                    <a:lnTo>
                      <a:pt x="0" y="539"/>
                    </a:lnTo>
                    <a:lnTo>
                      <a:pt x="0" y="539"/>
                    </a:lnTo>
                    <a:lnTo>
                      <a:pt x="0" y="1182"/>
                    </a:lnTo>
                    <a:lnTo>
                      <a:pt x="466" y="1549"/>
                    </a:lnTo>
                    <a:lnTo>
                      <a:pt x="4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Freeform: Shape 35">
                <a:extLst>
                  <a:ext uri="{FF2B5EF4-FFF2-40B4-BE49-F238E27FC236}">
                    <a16:creationId xmlns:a16="http://schemas.microsoft.com/office/drawing/2014/main" id="{6B3309C4-2441-45AD-98B3-B14FF8DD2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8" y="1468"/>
                <a:ext cx="466" cy="1549"/>
              </a:xfrm>
              <a:custGeom>
                <a:avLst/>
                <a:gdLst>
                  <a:gd name="T0" fmla="*/ 466 w 466"/>
                  <a:gd name="T1" fmla="*/ 0 h 1549"/>
                  <a:gd name="T2" fmla="*/ 235 w 466"/>
                  <a:gd name="T3" fmla="*/ 0 h 1549"/>
                  <a:gd name="T4" fmla="*/ 0 w 466"/>
                  <a:gd name="T5" fmla="*/ 0 h 1549"/>
                  <a:gd name="T6" fmla="*/ 0 w 466"/>
                  <a:gd name="T7" fmla="*/ 539 h 1549"/>
                  <a:gd name="T8" fmla="*/ 0 w 466"/>
                  <a:gd name="T9" fmla="*/ 539 h 1549"/>
                  <a:gd name="T10" fmla="*/ 0 w 466"/>
                  <a:gd name="T11" fmla="*/ 1182 h 1549"/>
                  <a:gd name="T12" fmla="*/ 466 w 466"/>
                  <a:gd name="T13" fmla="*/ 1549 h 1549"/>
                  <a:gd name="T14" fmla="*/ 466 w 466"/>
                  <a:gd name="T15" fmla="*/ 0 h 1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6" h="1549">
                    <a:moveTo>
                      <a:pt x="466" y="0"/>
                    </a:moveTo>
                    <a:lnTo>
                      <a:pt x="235" y="0"/>
                    </a:lnTo>
                    <a:lnTo>
                      <a:pt x="0" y="0"/>
                    </a:lnTo>
                    <a:lnTo>
                      <a:pt x="0" y="539"/>
                    </a:lnTo>
                    <a:lnTo>
                      <a:pt x="0" y="539"/>
                    </a:lnTo>
                    <a:lnTo>
                      <a:pt x="0" y="1182"/>
                    </a:lnTo>
                    <a:lnTo>
                      <a:pt x="466" y="1549"/>
                    </a:lnTo>
                    <a:lnTo>
                      <a:pt x="46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Freeform: Shape 36">
                <a:extLst>
                  <a:ext uri="{FF2B5EF4-FFF2-40B4-BE49-F238E27FC236}">
                    <a16:creationId xmlns:a16="http://schemas.microsoft.com/office/drawing/2014/main" id="{5CF08872-CA13-4B6E-B1AB-1A243A0E68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1" y="1072"/>
                <a:ext cx="920" cy="396"/>
              </a:xfrm>
              <a:custGeom>
                <a:avLst/>
                <a:gdLst>
                  <a:gd name="T0" fmla="*/ 462 w 920"/>
                  <a:gd name="T1" fmla="*/ 0 h 396"/>
                  <a:gd name="T2" fmla="*/ 0 w 920"/>
                  <a:gd name="T3" fmla="*/ 396 h 396"/>
                  <a:gd name="T4" fmla="*/ 227 w 920"/>
                  <a:gd name="T5" fmla="*/ 396 h 396"/>
                  <a:gd name="T6" fmla="*/ 462 w 920"/>
                  <a:gd name="T7" fmla="*/ 396 h 396"/>
                  <a:gd name="T8" fmla="*/ 693 w 920"/>
                  <a:gd name="T9" fmla="*/ 396 h 396"/>
                  <a:gd name="T10" fmla="*/ 920 w 920"/>
                  <a:gd name="T11" fmla="*/ 396 h 396"/>
                  <a:gd name="T12" fmla="*/ 462 w 920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0" h="396">
                    <a:moveTo>
                      <a:pt x="462" y="0"/>
                    </a:moveTo>
                    <a:lnTo>
                      <a:pt x="0" y="396"/>
                    </a:lnTo>
                    <a:lnTo>
                      <a:pt x="227" y="396"/>
                    </a:lnTo>
                    <a:lnTo>
                      <a:pt x="462" y="396"/>
                    </a:lnTo>
                    <a:lnTo>
                      <a:pt x="693" y="396"/>
                    </a:lnTo>
                    <a:lnTo>
                      <a:pt x="920" y="396"/>
                    </a:lnTo>
                    <a:lnTo>
                      <a:pt x="4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Freeform: Shape 37">
                <a:extLst>
                  <a:ext uri="{FF2B5EF4-FFF2-40B4-BE49-F238E27FC236}">
                    <a16:creationId xmlns:a16="http://schemas.microsoft.com/office/drawing/2014/main" id="{0F722481-381A-4E38-BFE8-4CB0485158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2007"/>
                <a:ext cx="462" cy="1768"/>
              </a:xfrm>
              <a:custGeom>
                <a:avLst/>
                <a:gdLst>
                  <a:gd name="T0" fmla="*/ 462 w 462"/>
                  <a:gd name="T1" fmla="*/ 1768 h 1768"/>
                  <a:gd name="T2" fmla="*/ 462 w 462"/>
                  <a:gd name="T3" fmla="*/ 0 h 1768"/>
                  <a:gd name="T4" fmla="*/ 0 w 462"/>
                  <a:gd name="T5" fmla="*/ 367 h 1768"/>
                  <a:gd name="T6" fmla="*/ 0 w 462"/>
                  <a:gd name="T7" fmla="*/ 1768 h 1768"/>
                  <a:gd name="T8" fmla="*/ 462 w 462"/>
                  <a:gd name="T9" fmla="*/ 1768 h 1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1768">
                    <a:moveTo>
                      <a:pt x="462" y="1768"/>
                    </a:moveTo>
                    <a:lnTo>
                      <a:pt x="462" y="0"/>
                    </a:lnTo>
                    <a:lnTo>
                      <a:pt x="0" y="367"/>
                    </a:lnTo>
                    <a:lnTo>
                      <a:pt x="0" y="1768"/>
                    </a:lnTo>
                    <a:lnTo>
                      <a:pt x="462" y="1768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Freeform: Shape 38">
                <a:extLst>
                  <a:ext uri="{FF2B5EF4-FFF2-40B4-BE49-F238E27FC236}">
                    <a16:creationId xmlns:a16="http://schemas.microsoft.com/office/drawing/2014/main" id="{978A7C65-51E0-4C78-8557-3C9ECBA922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2007"/>
                <a:ext cx="462" cy="1768"/>
              </a:xfrm>
              <a:custGeom>
                <a:avLst/>
                <a:gdLst>
                  <a:gd name="T0" fmla="*/ 462 w 462"/>
                  <a:gd name="T1" fmla="*/ 1768 h 1768"/>
                  <a:gd name="T2" fmla="*/ 462 w 462"/>
                  <a:gd name="T3" fmla="*/ 0 h 1768"/>
                  <a:gd name="T4" fmla="*/ 0 w 462"/>
                  <a:gd name="T5" fmla="*/ 367 h 1768"/>
                  <a:gd name="T6" fmla="*/ 0 w 462"/>
                  <a:gd name="T7" fmla="*/ 1768 h 1768"/>
                  <a:gd name="T8" fmla="*/ 462 w 462"/>
                  <a:gd name="T9" fmla="*/ 1768 h 1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1768">
                    <a:moveTo>
                      <a:pt x="462" y="1768"/>
                    </a:moveTo>
                    <a:lnTo>
                      <a:pt x="462" y="0"/>
                    </a:lnTo>
                    <a:lnTo>
                      <a:pt x="0" y="367"/>
                    </a:lnTo>
                    <a:lnTo>
                      <a:pt x="0" y="1768"/>
                    </a:lnTo>
                    <a:lnTo>
                      <a:pt x="462" y="176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Freeform: Shape 39">
                <a:extLst>
                  <a:ext uri="{FF2B5EF4-FFF2-40B4-BE49-F238E27FC236}">
                    <a16:creationId xmlns:a16="http://schemas.microsoft.com/office/drawing/2014/main" id="{0D67C474-B884-4696-A47A-A23FCA21CA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9" y="3729"/>
                <a:ext cx="916" cy="396"/>
              </a:xfrm>
              <a:custGeom>
                <a:avLst/>
                <a:gdLst>
                  <a:gd name="T0" fmla="*/ 458 w 916"/>
                  <a:gd name="T1" fmla="*/ 396 h 396"/>
                  <a:gd name="T2" fmla="*/ 0 w 916"/>
                  <a:gd name="T3" fmla="*/ 0 h 396"/>
                  <a:gd name="T4" fmla="*/ 458 w 916"/>
                  <a:gd name="T5" fmla="*/ 0 h 396"/>
                  <a:gd name="T6" fmla="*/ 916 w 916"/>
                  <a:gd name="T7" fmla="*/ 0 h 396"/>
                  <a:gd name="T8" fmla="*/ 458 w 916"/>
                  <a:gd name="T9" fmla="*/ 396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6" h="396">
                    <a:moveTo>
                      <a:pt x="458" y="396"/>
                    </a:moveTo>
                    <a:lnTo>
                      <a:pt x="0" y="0"/>
                    </a:lnTo>
                    <a:lnTo>
                      <a:pt x="458" y="0"/>
                    </a:lnTo>
                    <a:lnTo>
                      <a:pt x="916" y="0"/>
                    </a:lnTo>
                    <a:lnTo>
                      <a:pt x="458" y="396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Freeform: Shape 40">
                <a:extLst>
                  <a:ext uri="{FF2B5EF4-FFF2-40B4-BE49-F238E27FC236}">
                    <a16:creationId xmlns:a16="http://schemas.microsoft.com/office/drawing/2014/main" id="{A6D27F40-82C0-42C5-8A78-A30462DE7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9" y="3729"/>
                <a:ext cx="916" cy="396"/>
              </a:xfrm>
              <a:custGeom>
                <a:avLst/>
                <a:gdLst>
                  <a:gd name="T0" fmla="*/ 458 w 916"/>
                  <a:gd name="T1" fmla="*/ 396 h 396"/>
                  <a:gd name="T2" fmla="*/ 0 w 916"/>
                  <a:gd name="T3" fmla="*/ 0 h 396"/>
                  <a:gd name="T4" fmla="*/ 458 w 916"/>
                  <a:gd name="T5" fmla="*/ 0 h 396"/>
                  <a:gd name="T6" fmla="*/ 916 w 916"/>
                  <a:gd name="T7" fmla="*/ 0 h 396"/>
                  <a:gd name="T8" fmla="*/ 458 w 916"/>
                  <a:gd name="T9" fmla="*/ 396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6" h="396">
                    <a:moveTo>
                      <a:pt x="458" y="396"/>
                    </a:moveTo>
                    <a:lnTo>
                      <a:pt x="0" y="0"/>
                    </a:lnTo>
                    <a:lnTo>
                      <a:pt x="458" y="0"/>
                    </a:lnTo>
                    <a:lnTo>
                      <a:pt x="916" y="0"/>
                    </a:lnTo>
                    <a:lnTo>
                      <a:pt x="458" y="39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Freeform: Shape 41">
                <a:extLst>
                  <a:ext uri="{FF2B5EF4-FFF2-40B4-BE49-F238E27FC236}">
                    <a16:creationId xmlns:a16="http://schemas.microsoft.com/office/drawing/2014/main" id="{C6269385-002C-4F75-9269-71F67C76A5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7" y="3729"/>
                <a:ext cx="458" cy="396"/>
              </a:xfrm>
              <a:custGeom>
                <a:avLst/>
                <a:gdLst>
                  <a:gd name="T0" fmla="*/ 458 w 458"/>
                  <a:gd name="T1" fmla="*/ 0 h 396"/>
                  <a:gd name="T2" fmla="*/ 0 w 458"/>
                  <a:gd name="T3" fmla="*/ 396 h 396"/>
                  <a:gd name="T4" fmla="*/ 396 w 458"/>
                  <a:gd name="T5" fmla="*/ 58 h 396"/>
                  <a:gd name="T6" fmla="*/ 458 w 458"/>
                  <a:gd name="T7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8" h="396">
                    <a:moveTo>
                      <a:pt x="458" y="0"/>
                    </a:moveTo>
                    <a:lnTo>
                      <a:pt x="0" y="396"/>
                    </a:lnTo>
                    <a:lnTo>
                      <a:pt x="396" y="58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Freeform: Shape 42">
                <a:extLst>
                  <a:ext uri="{FF2B5EF4-FFF2-40B4-BE49-F238E27FC236}">
                    <a16:creationId xmlns:a16="http://schemas.microsoft.com/office/drawing/2014/main" id="{B576FFB6-1779-431B-8CA2-6293FD2F9C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7" y="3729"/>
                <a:ext cx="458" cy="396"/>
              </a:xfrm>
              <a:custGeom>
                <a:avLst/>
                <a:gdLst>
                  <a:gd name="T0" fmla="*/ 458 w 458"/>
                  <a:gd name="T1" fmla="*/ 0 h 396"/>
                  <a:gd name="T2" fmla="*/ 0 w 458"/>
                  <a:gd name="T3" fmla="*/ 396 h 396"/>
                  <a:gd name="T4" fmla="*/ 396 w 458"/>
                  <a:gd name="T5" fmla="*/ 58 h 396"/>
                  <a:gd name="T6" fmla="*/ 458 w 458"/>
                  <a:gd name="T7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8" h="396">
                    <a:moveTo>
                      <a:pt x="458" y="0"/>
                    </a:moveTo>
                    <a:lnTo>
                      <a:pt x="0" y="396"/>
                    </a:lnTo>
                    <a:lnTo>
                      <a:pt x="396" y="58"/>
                    </a:lnTo>
                    <a:lnTo>
                      <a:pt x="45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Freeform: Shape 43">
                <a:extLst>
                  <a:ext uri="{FF2B5EF4-FFF2-40B4-BE49-F238E27FC236}">
                    <a16:creationId xmlns:a16="http://schemas.microsoft.com/office/drawing/2014/main" id="{53E133A8-80E6-4A86-A722-5098A1AA3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2007"/>
                <a:ext cx="462" cy="1722"/>
              </a:xfrm>
              <a:custGeom>
                <a:avLst/>
                <a:gdLst>
                  <a:gd name="T0" fmla="*/ 462 w 462"/>
                  <a:gd name="T1" fmla="*/ 0 h 1722"/>
                  <a:gd name="T2" fmla="*/ 0 w 462"/>
                  <a:gd name="T3" fmla="*/ 367 h 1722"/>
                  <a:gd name="T4" fmla="*/ 0 w 462"/>
                  <a:gd name="T5" fmla="*/ 1722 h 1722"/>
                  <a:gd name="T6" fmla="*/ 231 w 462"/>
                  <a:gd name="T7" fmla="*/ 1722 h 1722"/>
                  <a:gd name="T8" fmla="*/ 462 w 462"/>
                  <a:gd name="T9" fmla="*/ 1722 h 1722"/>
                  <a:gd name="T10" fmla="*/ 462 w 462"/>
                  <a:gd name="T11" fmla="*/ 0 h 1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2" h="1722">
                    <a:moveTo>
                      <a:pt x="462" y="0"/>
                    </a:moveTo>
                    <a:lnTo>
                      <a:pt x="0" y="367"/>
                    </a:lnTo>
                    <a:lnTo>
                      <a:pt x="0" y="1722"/>
                    </a:lnTo>
                    <a:lnTo>
                      <a:pt x="231" y="1722"/>
                    </a:lnTo>
                    <a:lnTo>
                      <a:pt x="462" y="1722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Freeform: Shape 44">
                <a:extLst>
                  <a:ext uri="{FF2B5EF4-FFF2-40B4-BE49-F238E27FC236}">
                    <a16:creationId xmlns:a16="http://schemas.microsoft.com/office/drawing/2014/main" id="{27746ED1-3D55-463A-9302-4D147C0BF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6" y="2007"/>
                <a:ext cx="462" cy="1722"/>
              </a:xfrm>
              <a:custGeom>
                <a:avLst/>
                <a:gdLst>
                  <a:gd name="T0" fmla="*/ 462 w 462"/>
                  <a:gd name="T1" fmla="*/ 0 h 1722"/>
                  <a:gd name="T2" fmla="*/ 0 w 462"/>
                  <a:gd name="T3" fmla="*/ 367 h 1722"/>
                  <a:gd name="T4" fmla="*/ 0 w 462"/>
                  <a:gd name="T5" fmla="*/ 1722 h 1722"/>
                  <a:gd name="T6" fmla="*/ 231 w 462"/>
                  <a:gd name="T7" fmla="*/ 1722 h 1722"/>
                  <a:gd name="T8" fmla="*/ 462 w 462"/>
                  <a:gd name="T9" fmla="*/ 1722 h 1722"/>
                  <a:gd name="T10" fmla="*/ 462 w 462"/>
                  <a:gd name="T11" fmla="*/ 0 h 1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2" h="1722">
                    <a:moveTo>
                      <a:pt x="462" y="0"/>
                    </a:moveTo>
                    <a:lnTo>
                      <a:pt x="0" y="367"/>
                    </a:lnTo>
                    <a:lnTo>
                      <a:pt x="0" y="1722"/>
                    </a:lnTo>
                    <a:lnTo>
                      <a:pt x="231" y="1722"/>
                    </a:lnTo>
                    <a:lnTo>
                      <a:pt x="462" y="1722"/>
                    </a:lnTo>
                    <a:lnTo>
                      <a:pt x="4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Freeform: Shape 45">
                <a:extLst>
                  <a:ext uri="{FF2B5EF4-FFF2-40B4-BE49-F238E27FC236}">
                    <a16:creationId xmlns:a16="http://schemas.microsoft.com/office/drawing/2014/main" id="{0DAFF162-C6DF-4EA5-B551-77747068CD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9" y="3729"/>
                <a:ext cx="916" cy="396"/>
              </a:xfrm>
              <a:custGeom>
                <a:avLst/>
                <a:gdLst>
                  <a:gd name="T0" fmla="*/ 916 w 916"/>
                  <a:gd name="T1" fmla="*/ 0 h 396"/>
                  <a:gd name="T2" fmla="*/ 689 w 916"/>
                  <a:gd name="T3" fmla="*/ 0 h 396"/>
                  <a:gd name="T4" fmla="*/ 458 w 916"/>
                  <a:gd name="T5" fmla="*/ 0 h 396"/>
                  <a:gd name="T6" fmla="*/ 227 w 916"/>
                  <a:gd name="T7" fmla="*/ 0 h 396"/>
                  <a:gd name="T8" fmla="*/ 0 w 916"/>
                  <a:gd name="T9" fmla="*/ 0 h 396"/>
                  <a:gd name="T10" fmla="*/ 458 w 916"/>
                  <a:gd name="T11" fmla="*/ 396 h 396"/>
                  <a:gd name="T12" fmla="*/ 916 w 916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6" h="396">
                    <a:moveTo>
                      <a:pt x="916" y="0"/>
                    </a:moveTo>
                    <a:lnTo>
                      <a:pt x="689" y="0"/>
                    </a:lnTo>
                    <a:lnTo>
                      <a:pt x="458" y="0"/>
                    </a:lnTo>
                    <a:lnTo>
                      <a:pt x="227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Freeform: Shape 46">
                <a:extLst>
                  <a:ext uri="{FF2B5EF4-FFF2-40B4-BE49-F238E27FC236}">
                    <a16:creationId xmlns:a16="http://schemas.microsoft.com/office/drawing/2014/main" id="{90B1F981-6B75-42FD-8CA6-0DC2C7E381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9" y="3729"/>
                <a:ext cx="916" cy="396"/>
              </a:xfrm>
              <a:custGeom>
                <a:avLst/>
                <a:gdLst>
                  <a:gd name="T0" fmla="*/ 916 w 916"/>
                  <a:gd name="T1" fmla="*/ 0 h 396"/>
                  <a:gd name="T2" fmla="*/ 689 w 916"/>
                  <a:gd name="T3" fmla="*/ 0 h 396"/>
                  <a:gd name="T4" fmla="*/ 458 w 916"/>
                  <a:gd name="T5" fmla="*/ 0 h 396"/>
                  <a:gd name="T6" fmla="*/ 227 w 916"/>
                  <a:gd name="T7" fmla="*/ 0 h 396"/>
                  <a:gd name="T8" fmla="*/ 0 w 916"/>
                  <a:gd name="T9" fmla="*/ 0 h 396"/>
                  <a:gd name="T10" fmla="*/ 458 w 916"/>
                  <a:gd name="T11" fmla="*/ 396 h 396"/>
                  <a:gd name="T12" fmla="*/ 916 w 916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6" h="396">
                    <a:moveTo>
                      <a:pt x="916" y="0"/>
                    </a:moveTo>
                    <a:lnTo>
                      <a:pt x="689" y="0"/>
                    </a:lnTo>
                    <a:lnTo>
                      <a:pt x="458" y="0"/>
                    </a:lnTo>
                    <a:lnTo>
                      <a:pt x="227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16036F8C-060D-4C9C-9E5C-185723E8EBB1}"/>
                </a:ext>
              </a:extLst>
            </p:cNvPr>
            <p:cNvSpPr/>
            <p:nvPr/>
          </p:nvSpPr>
          <p:spPr>
            <a:xfrm>
              <a:off x="4173814" y="2672962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</a:rPr>
                <a:t>角色与权限</a:t>
              </a:r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6544DF4E-F67F-4D7F-89F1-EBE99CB736EE}"/>
                </a:ext>
              </a:extLst>
            </p:cNvPr>
            <p:cNvSpPr/>
            <p:nvPr/>
          </p:nvSpPr>
          <p:spPr>
            <a:xfrm>
              <a:off x="4173814" y="3849907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</a:rPr>
                <a:t>数据库</a:t>
              </a:r>
            </a:p>
          </p:txBody>
        </p:sp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D2987350-C3BA-4DDF-A44A-04450D6DB812}"/>
                </a:ext>
              </a:extLst>
            </p:cNvPr>
            <p:cNvSpPr/>
            <p:nvPr/>
          </p:nvSpPr>
          <p:spPr>
            <a:xfrm>
              <a:off x="5579047" y="3277649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</a:rPr>
                <a:t>管理与维护界面</a:t>
              </a:r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690DD37D-6B8F-4519-A3C3-4FFB54F20D4E}"/>
                </a:ext>
              </a:extLst>
            </p:cNvPr>
            <p:cNvSpPr/>
            <p:nvPr/>
          </p:nvSpPr>
          <p:spPr>
            <a:xfrm>
              <a:off x="5579047" y="4496753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</a:rPr>
                <a:t>页面设计</a:t>
              </a:r>
            </a:p>
          </p:txBody>
        </p:sp>
      </p:grpSp>
      <p:sp>
        <p:nvSpPr>
          <p:cNvPr id="88" name="矩形 87">
            <a:extLst>
              <a:ext uri="{FF2B5EF4-FFF2-40B4-BE49-F238E27FC236}">
                <a16:creationId xmlns:a16="http://schemas.microsoft.com/office/drawing/2014/main" id="{D9FC6E06-8AAE-4862-BDAD-205C6BF9DD07}"/>
              </a:ext>
            </a:extLst>
          </p:cNvPr>
          <p:cNvSpPr/>
          <p:nvPr/>
        </p:nvSpPr>
        <p:spPr>
          <a:xfrm>
            <a:off x="8702352" y="5045971"/>
            <a:ext cx="2217007" cy="58708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采用年轻有活力的色彩搭配与配图</a:t>
            </a: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5306171B-CBCC-419D-90BD-0C296016F6C4}"/>
              </a:ext>
            </a:extLst>
          </p:cNvPr>
          <p:cNvSpPr/>
          <p:nvPr/>
        </p:nvSpPr>
        <p:spPr>
          <a:xfrm>
            <a:off x="1298795" y="1661853"/>
            <a:ext cx="2217007" cy="110414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将已登录用户区分为：普通学生、学生组织负责人、商户、网站管理员，对各个角色的权限进行限制</a:t>
            </a: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D9CB9182-2957-450B-9243-6487CC69FB37}"/>
              </a:ext>
            </a:extLst>
          </p:cNvPr>
          <p:cNvSpPr/>
          <p:nvPr/>
        </p:nvSpPr>
        <p:spPr>
          <a:xfrm>
            <a:off x="1298795" y="4141432"/>
            <a:ext cx="2217007" cy="84561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针对用户与权限的改变，进一步设计数据库关系表，存储不同角色的权限</a:t>
            </a:r>
          </a:p>
        </p:txBody>
      </p:sp>
      <p:grpSp>
        <p:nvGrpSpPr>
          <p:cNvPr id="69" name="组合 68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70" name="文本框 69"/>
            <p:cNvSpPr txBox="1"/>
            <p:nvPr/>
          </p:nvSpPr>
          <p:spPr>
            <a:xfrm>
              <a:off x="6096000" y="2061026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系统改进设想</a:t>
              </a: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Assumption of system improvement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604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8" grpId="0"/>
      <p:bldP spid="89" grpId="0"/>
      <p:bldP spid="9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32443" y="1815756"/>
            <a:ext cx="1598515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accent1"/>
                </a:solidFill>
                <a:latin typeface="+mj-ea"/>
                <a:ea typeface="+mj-ea"/>
                <a:cs typeface="经典综艺体简" panose="02010609000101010101" pitchFamily="49" charset="-122"/>
              </a:rPr>
              <a:t>目 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532444" y="2648530"/>
            <a:ext cx="1598515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000" dirty="0">
                <a:solidFill>
                  <a:schemeClr val="accent2"/>
                </a:solidFill>
              </a:rPr>
              <a:t>CONTENTS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6352704" y="1595223"/>
            <a:ext cx="5061857" cy="724150"/>
            <a:chOff x="6096000" y="2061026"/>
            <a:chExt cx="5061857" cy="724150"/>
          </a:xfrm>
        </p:grpSpPr>
        <p:sp>
          <p:nvSpPr>
            <p:cNvPr id="5" name="文本框 4"/>
            <p:cNvSpPr txBox="1"/>
            <p:nvPr/>
          </p:nvSpPr>
          <p:spPr>
            <a:xfrm>
              <a:off x="6096000" y="2061026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dirty="0">
                  <a:solidFill>
                    <a:schemeClr val="accent2"/>
                  </a:solidFill>
                </a:rPr>
                <a:t>项目实现与测试</a:t>
              </a:r>
              <a:endParaRPr lang="en-US" altLang="zh-CN" sz="2400" dirty="0">
                <a:solidFill>
                  <a:schemeClr val="accent2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096000" y="25081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accent2"/>
                  </a:solidFill>
                </a:rPr>
                <a:t>Project Implementation and Testing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352704" y="2630448"/>
            <a:ext cx="5061857" cy="724150"/>
            <a:chOff x="6096000" y="2061026"/>
            <a:chExt cx="5061857" cy="724150"/>
          </a:xfrm>
        </p:grpSpPr>
        <p:sp>
          <p:nvSpPr>
            <p:cNvPr id="8" name="文本框 7"/>
            <p:cNvSpPr txBox="1"/>
            <p:nvPr/>
          </p:nvSpPr>
          <p:spPr>
            <a:xfrm>
              <a:off x="6096000" y="2061026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dirty="0">
                  <a:solidFill>
                    <a:schemeClr val="accent2"/>
                  </a:solidFill>
                </a:rPr>
                <a:t>项目开发过程</a:t>
              </a:r>
              <a:endParaRPr lang="en-US" altLang="zh-CN" sz="2400" dirty="0">
                <a:solidFill>
                  <a:schemeClr val="accent2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096000" y="25081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accent2"/>
                  </a:solidFill>
                </a:rPr>
                <a:t>Project development process 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352704" y="3665673"/>
            <a:ext cx="5061857" cy="724150"/>
            <a:chOff x="6096000" y="2061026"/>
            <a:chExt cx="5061857" cy="724150"/>
          </a:xfrm>
        </p:grpSpPr>
        <p:sp>
          <p:nvSpPr>
            <p:cNvPr id="11" name="文本框 10"/>
            <p:cNvSpPr txBox="1"/>
            <p:nvPr/>
          </p:nvSpPr>
          <p:spPr>
            <a:xfrm>
              <a:off x="6096000" y="2061026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dirty="0">
                  <a:solidFill>
                    <a:schemeClr val="accent2"/>
                  </a:solidFill>
                </a:rPr>
                <a:t>系统通用类</a:t>
              </a:r>
              <a:endParaRPr lang="en-US" altLang="zh-CN" sz="2400" dirty="0">
                <a:solidFill>
                  <a:schemeClr val="accent2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096000" y="25081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accent2"/>
                  </a:solidFill>
                </a:rPr>
                <a:t>System General Class 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352704" y="4700899"/>
            <a:ext cx="5061857" cy="724150"/>
            <a:chOff x="6096000" y="2061026"/>
            <a:chExt cx="5061857" cy="724150"/>
          </a:xfrm>
        </p:grpSpPr>
        <p:sp>
          <p:nvSpPr>
            <p:cNvPr id="14" name="文本框 13"/>
            <p:cNvSpPr txBox="1"/>
            <p:nvPr/>
          </p:nvSpPr>
          <p:spPr>
            <a:xfrm>
              <a:off x="6096000" y="2061026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dirty="0">
                  <a:solidFill>
                    <a:schemeClr val="accent2"/>
                  </a:solidFill>
                </a:rPr>
                <a:t>不足与改进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096000" y="25081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accent2"/>
                  </a:solidFill>
                </a:rPr>
                <a:t>Inadequacies and improvements </a:t>
              </a: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5487735" y="1643444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i="1" dirty="0">
                <a:solidFill>
                  <a:schemeClr val="accent1"/>
                </a:solidFill>
              </a:rPr>
              <a:t>01.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487735" y="2657376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i="1" dirty="0">
                <a:solidFill>
                  <a:schemeClr val="accent1"/>
                </a:solidFill>
              </a:rPr>
              <a:t>02.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487735" y="3671308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i="1" dirty="0">
                <a:solidFill>
                  <a:schemeClr val="accent1"/>
                </a:solidFill>
              </a:rPr>
              <a:t>03.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487735" y="4685239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i="1" dirty="0">
                <a:solidFill>
                  <a:schemeClr val="accent1"/>
                </a:solidFill>
              </a:rPr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3369158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6" grpId="0"/>
      <p:bldP spid="17" grpId="0"/>
      <p:bldP spid="18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H_Other_2"/>
          <p:cNvSpPr/>
          <p:nvPr>
            <p:custDataLst>
              <p:tags r:id="rId2"/>
            </p:custDataLst>
          </p:nvPr>
        </p:nvSpPr>
        <p:spPr>
          <a:xfrm>
            <a:off x="2262188" y="1805443"/>
            <a:ext cx="304800" cy="304800"/>
          </a:xfrm>
          <a:custGeom>
            <a:avLst/>
            <a:gdLst>
              <a:gd name="connsiteX0" fmla="*/ 0 w 495300"/>
              <a:gd name="connsiteY0" fmla="*/ 0 h 495300"/>
              <a:gd name="connsiteX1" fmla="*/ 495300 w 495300"/>
              <a:gd name="connsiteY1" fmla="*/ 0 h 495300"/>
              <a:gd name="connsiteX2" fmla="*/ 495300 w 495300"/>
              <a:gd name="connsiteY2" fmla="*/ 85725 h 495300"/>
              <a:gd name="connsiteX3" fmla="*/ 85725 w 495300"/>
              <a:gd name="connsiteY3" fmla="*/ 85725 h 495300"/>
              <a:gd name="connsiteX4" fmla="*/ 85725 w 495300"/>
              <a:gd name="connsiteY4" fmla="*/ 495300 h 495300"/>
              <a:gd name="connsiteX5" fmla="*/ 0 w 49530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5300" h="495300">
                <a:moveTo>
                  <a:pt x="0" y="0"/>
                </a:moveTo>
                <a:lnTo>
                  <a:pt x="495300" y="0"/>
                </a:lnTo>
                <a:lnTo>
                  <a:pt x="495300" y="85725"/>
                </a:lnTo>
                <a:lnTo>
                  <a:pt x="85725" y="85725"/>
                </a:lnTo>
                <a:lnTo>
                  <a:pt x="85725" y="495300"/>
                </a:lnTo>
                <a:lnTo>
                  <a:pt x="0" y="4953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MH_Other_4"/>
          <p:cNvSpPr/>
          <p:nvPr>
            <p:custDataLst>
              <p:tags r:id="rId3"/>
            </p:custDataLst>
          </p:nvPr>
        </p:nvSpPr>
        <p:spPr>
          <a:xfrm>
            <a:off x="6538913" y="3624718"/>
            <a:ext cx="304800" cy="304800"/>
          </a:xfrm>
          <a:custGeom>
            <a:avLst/>
            <a:gdLst>
              <a:gd name="connsiteX0" fmla="*/ 0 w 495300"/>
              <a:gd name="connsiteY0" fmla="*/ 0 h 495300"/>
              <a:gd name="connsiteX1" fmla="*/ 495300 w 495300"/>
              <a:gd name="connsiteY1" fmla="*/ 0 h 495300"/>
              <a:gd name="connsiteX2" fmla="*/ 495300 w 495300"/>
              <a:gd name="connsiteY2" fmla="*/ 85725 h 495300"/>
              <a:gd name="connsiteX3" fmla="*/ 85725 w 495300"/>
              <a:gd name="connsiteY3" fmla="*/ 85725 h 495300"/>
              <a:gd name="connsiteX4" fmla="*/ 85725 w 495300"/>
              <a:gd name="connsiteY4" fmla="*/ 495300 h 495300"/>
              <a:gd name="connsiteX5" fmla="*/ 0 w 49530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5300" h="495300">
                <a:moveTo>
                  <a:pt x="0" y="0"/>
                </a:moveTo>
                <a:lnTo>
                  <a:pt x="495300" y="0"/>
                </a:lnTo>
                <a:lnTo>
                  <a:pt x="495300" y="85725"/>
                </a:lnTo>
                <a:lnTo>
                  <a:pt x="85725" y="85725"/>
                </a:lnTo>
                <a:lnTo>
                  <a:pt x="85725" y="495300"/>
                </a:lnTo>
                <a:lnTo>
                  <a:pt x="0" y="4953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6233034" y="2017568"/>
            <a:ext cx="4913937" cy="1490901"/>
            <a:chOff x="7483989" y="3375179"/>
            <a:chExt cx="4913937" cy="1490901"/>
          </a:xfrm>
        </p:grpSpPr>
        <p:sp>
          <p:nvSpPr>
            <p:cNvPr id="25" name="矩形 24"/>
            <p:cNvSpPr/>
            <p:nvPr/>
          </p:nvSpPr>
          <p:spPr>
            <a:xfrm>
              <a:off x="7483989" y="3761547"/>
              <a:ext cx="4913937" cy="110453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完整地经历了开发计划设计、用户需求分析、系统设计、实施与测试，实现了最初的选题，开发出了能满足大学生需求的信息交流与社交网站。在完成过程中，合理结合了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Scrum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、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XP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、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RUP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过程模型，加深了对软件工程这门学科的理解。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7483989" y="3375179"/>
              <a:ext cx="2050552" cy="39658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总体目标顺利完成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065948" y="4530515"/>
            <a:ext cx="4913937" cy="1232369"/>
            <a:chOff x="7483989" y="3375179"/>
            <a:chExt cx="4913937" cy="1232369"/>
          </a:xfrm>
        </p:grpSpPr>
        <p:sp>
          <p:nvSpPr>
            <p:cNvPr id="28" name="矩形 27"/>
            <p:cNvSpPr/>
            <p:nvPr/>
          </p:nvSpPr>
          <p:spPr>
            <a:xfrm>
              <a:off x="7483989" y="3761547"/>
              <a:ext cx="4913937" cy="846001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尽管首次经历全程线上团队开发，然而成员之间通过加强交流与沟通，以线上文字交流、语音开会等方式，齐心合力完成了这次大作业，彼此间团队精神逐渐加强。</a:t>
              </a:r>
            </a:p>
          </p:txBody>
        </p:sp>
        <p:sp>
          <p:nvSpPr>
            <p:cNvPr id="29" name="矩形 28"/>
            <p:cNvSpPr/>
            <p:nvPr/>
          </p:nvSpPr>
          <p:spPr>
            <a:xfrm>
              <a:off x="10347374" y="3375179"/>
              <a:ext cx="2050552" cy="39658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团队精神不断加强</a:t>
              </a:r>
            </a:p>
          </p:txBody>
        </p:sp>
      </p:grpSp>
      <p:pic>
        <p:nvPicPr>
          <p:cNvPr id="6" name="图片占位符 5"/>
          <p:cNvPicPr>
            <a:picLocks noGrp="1" noChangeAspect="1"/>
          </p:cNvPicPr>
          <p:nvPr>
            <p:ph type="pic" sz="quarter" idx="1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" b="2662"/>
          <a:stretch>
            <a:fillRect/>
          </a:stretch>
        </p:blipFill>
        <p:spPr/>
      </p:pic>
      <p:pic>
        <p:nvPicPr>
          <p:cNvPr id="11" name="图片占位符 10"/>
          <p:cNvPicPr>
            <a:picLocks noGrp="1" noChangeAspect="1"/>
          </p:cNvPicPr>
          <p:nvPr>
            <p:ph type="pic" sz="quarter" idx="11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4" b="2964"/>
          <a:stretch>
            <a:fillRect/>
          </a:stretch>
        </p:blipFill>
        <p:spPr/>
      </p:pic>
      <p:grpSp>
        <p:nvGrpSpPr>
          <p:cNvPr id="12" name="组合 11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13" name="文本框 12"/>
            <p:cNvSpPr txBox="1"/>
            <p:nvPr/>
          </p:nvSpPr>
          <p:spPr>
            <a:xfrm>
              <a:off x="6096000" y="2061026"/>
              <a:ext cx="3416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软件工程大作业总结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Summary of Software Engineering Major Operations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518504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874713" y="2006785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谢谢您的观看！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23FF32-456A-4F58-AE56-14E0C63DA5D7}"/>
              </a:ext>
            </a:extLst>
          </p:cNvPr>
          <p:cNvSpPr txBox="1"/>
          <p:nvPr/>
        </p:nvSpPr>
        <p:spPr>
          <a:xfrm>
            <a:off x="874713" y="3204578"/>
            <a:ext cx="5487987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Thank you for watching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！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962272" y="4033039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1433079" y="4100318"/>
            <a:ext cx="3435556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rPr>
              <a:t>团队成员：黄菊 侯宝玉 徐建伟 刘畅 赵肖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966480" y="4529780"/>
            <a:ext cx="416937" cy="416934"/>
            <a:chOff x="891974" y="4415843"/>
            <a:chExt cx="450443" cy="450443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DE9B6E43-5074-4284-B302-6CCA380E4E3C}"/>
              </a:ext>
            </a:extLst>
          </p:cNvPr>
          <p:cNvSpPr txBox="1"/>
          <p:nvPr/>
        </p:nvSpPr>
        <p:spPr>
          <a:xfrm>
            <a:off x="1437287" y="4597059"/>
            <a:ext cx="1369286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rPr>
              <a:t>时间：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rPr>
              <a:t>2020.05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A7A613A0-1E01-49FF-ADF9-466FAADF07D7}"/>
              </a:ext>
            </a:extLst>
          </p:cNvPr>
          <p:cNvSpPr txBox="1"/>
          <p:nvPr/>
        </p:nvSpPr>
        <p:spPr>
          <a:xfrm>
            <a:off x="609600" y="1545120"/>
            <a:ext cx="2662908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“</a:t>
            </a:r>
            <a:r>
              <a:rPr lang="en-US" altLang="zh-CN" sz="2400" dirty="0">
                <a:solidFill>
                  <a:schemeClr val="accent1"/>
                </a:solidFill>
                <a:latin typeface="+mj-ea"/>
                <a:ea typeface="+mj-ea"/>
              </a:rPr>
              <a:t>LSIC</a:t>
            </a: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”社区网站</a:t>
            </a:r>
          </a:p>
        </p:txBody>
      </p:sp>
    </p:spTree>
    <p:extLst>
      <p:ext uri="{BB962C8B-B14F-4D97-AF65-F5344CB8AC3E}">
        <p14:creationId xmlns:p14="http://schemas.microsoft.com/office/powerpoint/2010/main" val="59837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7" grpId="0"/>
      <p:bldP spid="8" grpId="0"/>
      <p:bldP spid="12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874713" y="339846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项目实现与测试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D6626E2-178C-4D68-965A-3C6116D39E80}"/>
              </a:ext>
            </a:extLst>
          </p:cNvPr>
          <p:cNvSpPr txBox="1"/>
          <p:nvPr/>
        </p:nvSpPr>
        <p:spPr>
          <a:xfrm>
            <a:off x="874713" y="4079066"/>
            <a:ext cx="4535487" cy="11695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主页面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子版块页面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查看与回复帖子页面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用户注册与登录页面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时尚中黑简体" panose="01010104010101010101" pitchFamily="2" charset="-122"/>
              </a:rPr>
              <a:t>精华帖子页面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ea typeface="时尚中黑简体" panose="0101010401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874713" y="2482009"/>
            <a:ext cx="2254528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dirty="0">
                <a:solidFill>
                  <a:schemeClr val="accent1"/>
                </a:solidFill>
                <a:ea typeface="时尚中黑简体" panose="01010104010101010101" pitchFamily="2" charset="-122"/>
              </a:rPr>
              <a:t>PART 01</a:t>
            </a:r>
            <a:endParaRPr lang="zh-CN" altLang="en-US" sz="4000" b="1" dirty="0">
              <a:solidFill>
                <a:schemeClr val="accent1"/>
              </a:solidFill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1014413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1406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059150" y="1875757"/>
            <a:ext cx="1570529" cy="1642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846372" y="2260600"/>
            <a:ext cx="3562392" cy="3724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758735" y="2102798"/>
            <a:ext cx="4468065" cy="699183"/>
            <a:chOff x="6736921" y="2180774"/>
            <a:chExt cx="3301253" cy="699183"/>
          </a:xfrm>
        </p:grpSpPr>
        <p:sp>
          <p:nvSpPr>
            <p:cNvPr id="15" name="TextBox 11"/>
            <p:cNvSpPr txBox="1"/>
            <p:nvPr/>
          </p:nvSpPr>
          <p:spPr>
            <a:xfrm>
              <a:off x="6736921" y="2520884"/>
              <a:ext cx="3301253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代取快递   二手交易   租住房屋   组团拼单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拼车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出游   兼职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>
                <a:lnSpc>
                  <a:spcPts val="14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发帖，让生活更便利！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TextBox 11"/>
            <p:cNvSpPr txBox="1"/>
            <p:nvPr/>
          </p:nvSpPr>
          <p:spPr>
            <a:xfrm>
              <a:off x="6736921" y="2180774"/>
              <a:ext cx="2449035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LIFE 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生活专区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758735" y="3073226"/>
            <a:ext cx="4468065" cy="699183"/>
            <a:chOff x="6736921" y="2180774"/>
            <a:chExt cx="3301253" cy="699183"/>
          </a:xfrm>
        </p:grpSpPr>
        <p:sp>
          <p:nvSpPr>
            <p:cNvPr id="19" name="TextBox 11"/>
            <p:cNvSpPr txBox="1"/>
            <p:nvPr/>
          </p:nvSpPr>
          <p:spPr>
            <a:xfrm>
              <a:off x="6736921" y="2520884"/>
              <a:ext cx="3301253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考研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保研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>
                <a:lnSpc>
                  <a:spcPts val="14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到这里寻找考研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保研资料和经验！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TextBox 11"/>
            <p:cNvSpPr txBox="1"/>
            <p:nvPr/>
          </p:nvSpPr>
          <p:spPr>
            <a:xfrm>
              <a:off x="6736921" y="2180774"/>
              <a:ext cx="2449035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STUDY 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学习专区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758735" y="4043654"/>
            <a:ext cx="4468065" cy="699183"/>
            <a:chOff x="6736921" y="2180774"/>
            <a:chExt cx="3301253" cy="699183"/>
          </a:xfrm>
        </p:grpSpPr>
        <p:sp>
          <p:nvSpPr>
            <p:cNvPr id="22" name="TextBox 11"/>
            <p:cNvSpPr txBox="1"/>
            <p:nvPr/>
          </p:nvSpPr>
          <p:spPr>
            <a:xfrm>
              <a:off x="6736921" y="2520884"/>
              <a:ext cx="3301253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电子书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影视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……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资源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>
                <a:lnSpc>
                  <a:spcPts val="14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发帖上传资源，看帖下载资源！好东西互通有无！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TextBox 11"/>
            <p:cNvSpPr txBox="1"/>
            <p:nvPr/>
          </p:nvSpPr>
          <p:spPr>
            <a:xfrm>
              <a:off x="6736921" y="2180774"/>
              <a:ext cx="2449035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INFORMATION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资源专区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758735" y="5014081"/>
            <a:ext cx="4468065" cy="699183"/>
            <a:chOff x="6736921" y="2180774"/>
            <a:chExt cx="3301253" cy="699183"/>
          </a:xfrm>
        </p:grpSpPr>
        <p:sp>
          <p:nvSpPr>
            <p:cNvPr id="25" name="TextBox 11"/>
            <p:cNvSpPr txBox="1"/>
            <p:nvPr/>
          </p:nvSpPr>
          <p:spPr>
            <a:xfrm>
              <a:off x="6736921" y="2520884"/>
              <a:ext cx="3301253" cy="3590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东大资料   东大报纸   活动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竞赛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>
                <a:lnSpc>
                  <a:spcPts val="14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网站在手，资讯全有！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6" name="TextBox 11"/>
            <p:cNvSpPr txBox="1"/>
            <p:nvPr/>
          </p:nvSpPr>
          <p:spPr>
            <a:xfrm>
              <a:off x="6736921" y="2180774"/>
              <a:ext cx="2449035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COMMUNICATION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交流专区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29" name="文本框 28"/>
            <p:cNvSpPr txBox="1"/>
            <p:nvPr/>
          </p:nvSpPr>
          <p:spPr>
            <a:xfrm>
              <a:off x="6096000" y="2061026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网站主页面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Site Main Page </a:t>
              </a:r>
            </a:p>
          </p:txBody>
        </p:sp>
      </p:grp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B09D253-6A06-4183-9D24-B3BF707E58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F7A46A83-8DA6-4F4A-8406-BC7E06D6B24F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652"/>
          <a:stretch/>
        </p:blipFill>
        <p:spPr bwMode="auto">
          <a:xfrm>
            <a:off x="1179133" y="1987153"/>
            <a:ext cx="5107367" cy="38929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74371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627350" y="1723357"/>
            <a:ext cx="1570529" cy="1642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14572" y="2108200"/>
            <a:ext cx="3562392" cy="3724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326935" y="1950398"/>
            <a:ext cx="4468065" cy="519646"/>
            <a:chOff x="6736921" y="2180774"/>
            <a:chExt cx="3301253" cy="519646"/>
          </a:xfrm>
        </p:grpSpPr>
        <p:sp>
          <p:nvSpPr>
            <p:cNvPr id="15" name="TextBox 11"/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TextBox 11"/>
            <p:cNvSpPr txBox="1"/>
            <p:nvPr/>
          </p:nvSpPr>
          <p:spPr>
            <a:xfrm>
              <a:off x="6736921" y="2180774"/>
              <a:ext cx="2449035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LIFE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生活专区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代取快递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29" name="文本框 28"/>
            <p:cNvSpPr txBox="1"/>
            <p:nvPr/>
          </p:nvSpPr>
          <p:spPr>
            <a:xfrm>
              <a:off x="6096000" y="2061026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子版块页面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Subsection Page </a:t>
              </a:r>
            </a:p>
          </p:txBody>
        </p:sp>
      </p:grp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B09D253-6A06-4183-9D24-B3BF707E58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68401" y="1933576"/>
            <a:ext cx="3971925" cy="2162175"/>
          </a:xfrm>
        </p:spPr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50448C72-A9BB-47B4-BA04-9707C1E41903}"/>
              </a:ext>
            </a:extLst>
          </p:cNvPr>
          <p:cNvGrpSpPr/>
          <p:nvPr/>
        </p:nvGrpSpPr>
        <p:grpSpPr>
          <a:xfrm>
            <a:off x="6326935" y="2721395"/>
            <a:ext cx="4468065" cy="519646"/>
            <a:chOff x="6736921" y="2180774"/>
            <a:chExt cx="3301253" cy="519646"/>
          </a:xfrm>
        </p:grpSpPr>
        <p:sp>
          <p:nvSpPr>
            <p:cNvPr id="34" name="TextBox 11">
              <a:extLst>
                <a:ext uri="{FF2B5EF4-FFF2-40B4-BE49-F238E27FC236}">
                  <a16:creationId xmlns:a16="http://schemas.microsoft.com/office/drawing/2014/main" id="{6E855C02-EC1C-421A-B7C3-584A8306F135}"/>
                </a:ext>
              </a:extLst>
            </p:cNvPr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5" name="TextBox 11">
              <a:extLst>
                <a:ext uri="{FF2B5EF4-FFF2-40B4-BE49-F238E27FC236}">
                  <a16:creationId xmlns:a16="http://schemas.microsoft.com/office/drawing/2014/main" id="{42A2D2D4-5F96-4402-85A8-B9B5D1C0F650}"/>
                </a:ext>
              </a:extLst>
            </p:cNvPr>
            <p:cNvSpPr txBox="1"/>
            <p:nvPr/>
          </p:nvSpPr>
          <p:spPr>
            <a:xfrm>
              <a:off x="6736921" y="2180774"/>
              <a:ext cx="2449035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LIFE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生活专区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二手交易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A4FDA7DD-E11A-4381-AD0C-320675DC1B75}"/>
              </a:ext>
            </a:extLst>
          </p:cNvPr>
          <p:cNvGrpSpPr/>
          <p:nvPr/>
        </p:nvGrpSpPr>
        <p:grpSpPr>
          <a:xfrm>
            <a:off x="6326935" y="3450971"/>
            <a:ext cx="4468065" cy="519646"/>
            <a:chOff x="6736921" y="2180774"/>
            <a:chExt cx="3301253" cy="519646"/>
          </a:xfrm>
        </p:grpSpPr>
        <p:sp>
          <p:nvSpPr>
            <p:cNvPr id="39" name="TextBox 11">
              <a:extLst>
                <a:ext uri="{FF2B5EF4-FFF2-40B4-BE49-F238E27FC236}">
                  <a16:creationId xmlns:a16="http://schemas.microsoft.com/office/drawing/2014/main" id="{7C25E2A5-ABC8-4A79-A2B3-114F0BB9E13C}"/>
                </a:ext>
              </a:extLst>
            </p:cNvPr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TextBox 11">
              <a:extLst>
                <a:ext uri="{FF2B5EF4-FFF2-40B4-BE49-F238E27FC236}">
                  <a16:creationId xmlns:a16="http://schemas.microsoft.com/office/drawing/2014/main" id="{F2649112-168F-4C1F-B766-4BEC7E78B588}"/>
                </a:ext>
              </a:extLst>
            </p:cNvPr>
            <p:cNvSpPr txBox="1"/>
            <p:nvPr/>
          </p:nvSpPr>
          <p:spPr>
            <a:xfrm>
              <a:off x="6736921" y="2180774"/>
              <a:ext cx="2449035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LIFE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生活专区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租住房屋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E6A83DD-62D7-4074-9CE0-B6A39DC8A389}"/>
              </a:ext>
            </a:extLst>
          </p:cNvPr>
          <p:cNvGrpSpPr/>
          <p:nvPr/>
        </p:nvGrpSpPr>
        <p:grpSpPr>
          <a:xfrm>
            <a:off x="6326935" y="4179906"/>
            <a:ext cx="4842715" cy="519646"/>
            <a:chOff x="6736921" y="2180774"/>
            <a:chExt cx="3578065" cy="519646"/>
          </a:xfrm>
        </p:grpSpPr>
        <p:sp>
          <p:nvSpPr>
            <p:cNvPr id="43" name="TextBox 11">
              <a:extLst>
                <a:ext uri="{FF2B5EF4-FFF2-40B4-BE49-F238E27FC236}">
                  <a16:creationId xmlns:a16="http://schemas.microsoft.com/office/drawing/2014/main" id="{C0E5DE00-034F-4D64-A4AF-EADD47C4F552}"/>
                </a:ext>
              </a:extLst>
            </p:cNvPr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4" name="TextBox 11">
              <a:extLst>
                <a:ext uri="{FF2B5EF4-FFF2-40B4-BE49-F238E27FC236}">
                  <a16:creationId xmlns:a16="http://schemas.microsoft.com/office/drawing/2014/main" id="{AF9A7307-0FA9-488F-AA64-46E3DF10ECE2}"/>
                </a:ext>
              </a:extLst>
            </p:cNvPr>
            <p:cNvSpPr txBox="1"/>
            <p:nvPr/>
          </p:nvSpPr>
          <p:spPr>
            <a:xfrm>
              <a:off x="6736921" y="2180774"/>
              <a:ext cx="3578065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LIFE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生活专区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组团拼单</a:t>
              </a:r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拼车</a:t>
              </a:r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出游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E7153520-633A-4CCF-8DED-CE2A608055D5}"/>
              </a:ext>
            </a:extLst>
          </p:cNvPr>
          <p:cNvGrpSpPr/>
          <p:nvPr/>
        </p:nvGrpSpPr>
        <p:grpSpPr>
          <a:xfrm>
            <a:off x="6326934" y="4950903"/>
            <a:ext cx="4468065" cy="519646"/>
            <a:chOff x="6736921" y="2180774"/>
            <a:chExt cx="3301253" cy="519646"/>
          </a:xfrm>
        </p:grpSpPr>
        <p:sp>
          <p:nvSpPr>
            <p:cNvPr id="47" name="TextBox 11">
              <a:extLst>
                <a:ext uri="{FF2B5EF4-FFF2-40B4-BE49-F238E27FC236}">
                  <a16:creationId xmlns:a16="http://schemas.microsoft.com/office/drawing/2014/main" id="{8B52CEFD-2665-4B5E-8574-2DD62F7EC94A}"/>
                </a:ext>
              </a:extLst>
            </p:cNvPr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8" name="TextBox 11">
              <a:extLst>
                <a:ext uri="{FF2B5EF4-FFF2-40B4-BE49-F238E27FC236}">
                  <a16:creationId xmlns:a16="http://schemas.microsoft.com/office/drawing/2014/main" id="{E0785A45-ED9E-495B-8F70-45B4F88A57AA}"/>
                </a:ext>
              </a:extLst>
            </p:cNvPr>
            <p:cNvSpPr txBox="1"/>
            <p:nvPr/>
          </p:nvSpPr>
          <p:spPr>
            <a:xfrm>
              <a:off x="6736921" y="2180774"/>
              <a:ext cx="2449035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LIFE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生活专区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兼职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31" name="图片 30">
            <a:extLst>
              <a:ext uri="{FF2B5EF4-FFF2-40B4-BE49-F238E27FC236}">
                <a16:creationId xmlns:a16="http://schemas.microsoft.com/office/drawing/2014/main" id="{02EB4489-F57B-485F-80B1-67D3477D6275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05"/>
          <a:stretch/>
        </p:blipFill>
        <p:spPr bwMode="auto">
          <a:xfrm>
            <a:off x="757803" y="1885928"/>
            <a:ext cx="5061857" cy="381030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29860194-CF9D-436D-BB86-57EC83FB3973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70"/>
          <a:stretch/>
        </p:blipFill>
        <p:spPr bwMode="auto">
          <a:xfrm>
            <a:off x="757803" y="1878523"/>
            <a:ext cx="5061857" cy="381030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1C3260CA-BEFF-491E-BB27-2990554EE10D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93"/>
          <a:stretch/>
        </p:blipFill>
        <p:spPr bwMode="auto">
          <a:xfrm>
            <a:off x="757803" y="1861102"/>
            <a:ext cx="5061857" cy="381030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C8E26532-1067-485B-9923-3D4B61537AAF}"/>
              </a:ext>
            </a:extLst>
          </p:cNvPr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93"/>
          <a:stretch/>
        </p:blipFill>
        <p:spPr bwMode="auto">
          <a:xfrm>
            <a:off x="798987" y="1862148"/>
            <a:ext cx="5020673" cy="380925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3EB7A9B0-A2A9-4FF1-B113-9525FC059CEB}"/>
              </a:ext>
            </a:extLst>
          </p:cNvPr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156"/>
          <a:stretch/>
        </p:blipFill>
        <p:spPr bwMode="auto">
          <a:xfrm>
            <a:off x="757803" y="1878767"/>
            <a:ext cx="5061857" cy="372483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4FA3234-0A3A-488A-A349-CF0F6AF9C4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26934" y="919721"/>
            <a:ext cx="5273040" cy="289102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BA77038-4F42-4651-AC52-D83C8CEE23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28308" y="4089182"/>
            <a:ext cx="5273040" cy="2494788"/>
          </a:xfrm>
          <a:prstGeom prst="rect">
            <a:avLst/>
          </a:prstGeom>
          <a:solidFill>
            <a:schemeClr val="bg1"/>
          </a:solidFill>
        </p:spPr>
      </p:pic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1D76F280-7F30-4A0A-9B40-48733FEA06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03935"/>
              </p:ext>
            </p:extLst>
          </p:nvPr>
        </p:nvGraphicFramePr>
        <p:xfrm>
          <a:off x="6189074" y="1485462"/>
          <a:ext cx="5273041" cy="472168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0735">
                  <a:extLst>
                    <a:ext uri="{9D8B030D-6E8A-4147-A177-3AD203B41FA5}">
                      <a16:colId xmlns:a16="http://schemas.microsoft.com/office/drawing/2014/main" val="1742295130"/>
                    </a:ext>
                  </a:extLst>
                </a:gridCol>
                <a:gridCol w="693180">
                  <a:extLst>
                    <a:ext uri="{9D8B030D-6E8A-4147-A177-3AD203B41FA5}">
                      <a16:colId xmlns:a16="http://schemas.microsoft.com/office/drawing/2014/main" val="1505459389"/>
                    </a:ext>
                  </a:extLst>
                </a:gridCol>
                <a:gridCol w="756369">
                  <a:extLst>
                    <a:ext uri="{9D8B030D-6E8A-4147-A177-3AD203B41FA5}">
                      <a16:colId xmlns:a16="http://schemas.microsoft.com/office/drawing/2014/main" val="2561610448"/>
                    </a:ext>
                  </a:extLst>
                </a:gridCol>
                <a:gridCol w="709823">
                  <a:extLst>
                    <a:ext uri="{9D8B030D-6E8A-4147-A177-3AD203B41FA5}">
                      <a16:colId xmlns:a16="http://schemas.microsoft.com/office/drawing/2014/main" val="989991264"/>
                    </a:ext>
                  </a:extLst>
                </a:gridCol>
                <a:gridCol w="714204">
                  <a:extLst>
                    <a:ext uri="{9D8B030D-6E8A-4147-A177-3AD203B41FA5}">
                      <a16:colId xmlns:a16="http://schemas.microsoft.com/office/drawing/2014/main" val="1066652799"/>
                    </a:ext>
                  </a:extLst>
                </a:gridCol>
                <a:gridCol w="421428">
                  <a:extLst>
                    <a:ext uri="{9D8B030D-6E8A-4147-A177-3AD203B41FA5}">
                      <a16:colId xmlns:a16="http://schemas.microsoft.com/office/drawing/2014/main" val="481580435"/>
                    </a:ext>
                  </a:extLst>
                </a:gridCol>
                <a:gridCol w="425378">
                  <a:extLst>
                    <a:ext uri="{9D8B030D-6E8A-4147-A177-3AD203B41FA5}">
                      <a16:colId xmlns:a16="http://schemas.microsoft.com/office/drawing/2014/main" val="3933582229"/>
                    </a:ext>
                  </a:extLst>
                </a:gridCol>
                <a:gridCol w="425809">
                  <a:extLst>
                    <a:ext uri="{9D8B030D-6E8A-4147-A177-3AD203B41FA5}">
                      <a16:colId xmlns:a16="http://schemas.microsoft.com/office/drawing/2014/main" val="3911532843"/>
                    </a:ext>
                  </a:extLst>
                </a:gridCol>
                <a:gridCol w="425809">
                  <a:extLst>
                    <a:ext uri="{9D8B030D-6E8A-4147-A177-3AD203B41FA5}">
                      <a16:colId xmlns:a16="http://schemas.microsoft.com/office/drawing/2014/main" val="1427172788"/>
                    </a:ext>
                  </a:extLst>
                </a:gridCol>
                <a:gridCol w="310306">
                  <a:extLst>
                    <a:ext uri="{9D8B030D-6E8A-4147-A177-3AD203B41FA5}">
                      <a16:colId xmlns:a16="http://schemas.microsoft.com/office/drawing/2014/main" val="2785385502"/>
                    </a:ext>
                  </a:extLst>
                </a:gridCol>
              </a:tblGrid>
              <a:tr h="176952">
                <a:tc rowSpan="2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序号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 rowSpan="2"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功能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 gridSpan="3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错误描述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统计项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577004"/>
                  </a:ext>
                </a:extLst>
              </a:tr>
              <a:tr h="5654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应达目标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实际结果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出现错误条件（几率）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错误类型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测试者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测试日期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改正日期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状态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 anchor="ctr"/>
                </a:tc>
                <a:extLst>
                  <a:ext uri="{0D108BD9-81ED-4DB2-BD59-A6C34878D82A}">
                    <a16:rowId xmlns:a16="http://schemas.microsoft.com/office/drawing/2014/main" val="1201106042"/>
                  </a:ext>
                </a:extLst>
              </a:tr>
              <a:tr h="1152561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1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网络较差情况下发布帖子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不能进行发布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有时会出现系统崩溃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10%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网络连接错误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徐建伟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2020.5.6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2020.5.8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完成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extLst>
                  <a:ext uri="{0D108BD9-81ED-4DB2-BD59-A6C34878D82A}">
                    <a16:rowId xmlns:a16="http://schemas.microsoft.com/office/drawing/2014/main" val="1903643153"/>
                  </a:ext>
                </a:extLst>
              </a:tr>
              <a:tr h="1331089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用户未登录时发布帖子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提示用户未登录，请登陆后进行发布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出现用户可以发布帖子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100%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功能错误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徐建伟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2020.5.6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2020.5.8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完成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extLst>
                  <a:ext uri="{0D108BD9-81ED-4DB2-BD59-A6C34878D82A}">
                    <a16:rowId xmlns:a16="http://schemas.microsoft.com/office/drawing/2014/main" val="4217315650"/>
                  </a:ext>
                </a:extLst>
              </a:tr>
              <a:tr h="1438313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3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用户未登录时查看帖子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用户可以正常查看帖子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用户可以正常查看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0%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无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徐建伟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2020.5.6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完成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708" marR="63708" marT="0" marB="0"/>
                </a:tc>
                <a:extLst>
                  <a:ext uri="{0D108BD9-81ED-4DB2-BD59-A6C34878D82A}">
                    <a16:rowId xmlns:a16="http://schemas.microsoft.com/office/drawing/2014/main" val="228595311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33EE4316-F794-44F8-81DC-0AB3B32B50B4}"/>
              </a:ext>
            </a:extLst>
          </p:cNvPr>
          <p:cNvSpPr txBox="1"/>
          <p:nvPr/>
        </p:nvSpPr>
        <p:spPr>
          <a:xfrm>
            <a:off x="7243440" y="854695"/>
            <a:ext cx="3164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595959"/>
                </a:solidFill>
              </a:rPr>
              <a:t>生活模块测试报告</a:t>
            </a:r>
          </a:p>
        </p:txBody>
      </p:sp>
    </p:spTree>
    <p:extLst>
      <p:ext uri="{BB962C8B-B14F-4D97-AF65-F5344CB8AC3E}">
        <p14:creationId xmlns:p14="http://schemas.microsoft.com/office/powerpoint/2010/main" val="1256227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411450" y="1558257"/>
            <a:ext cx="1570529" cy="1642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198672" y="1943100"/>
            <a:ext cx="3562392" cy="3724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111035" y="1785298"/>
            <a:ext cx="4468065" cy="519646"/>
            <a:chOff x="6736921" y="2180774"/>
            <a:chExt cx="3301253" cy="519646"/>
          </a:xfrm>
        </p:grpSpPr>
        <p:sp>
          <p:nvSpPr>
            <p:cNvPr id="15" name="TextBox 11"/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TextBox 11"/>
            <p:cNvSpPr txBox="1"/>
            <p:nvPr/>
          </p:nvSpPr>
          <p:spPr>
            <a:xfrm>
              <a:off x="6736921" y="2180774"/>
              <a:ext cx="289260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SUTDY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学习专区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考研</a:t>
              </a:r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保研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953103" y="450599"/>
            <a:ext cx="5061857" cy="698750"/>
            <a:chOff x="6096000" y="2061026"/>
            <a:chExt cx="5061857" cy="698750"/>
          </a:xfrm>
        </p:grpSpPr>
        <p:sp>
          <p:nvSpPr>
            <p:cNvPr id="29" name="文本框 28"/>
            <p:cNvSpPr txBox="1"/>
            <p:nvPr/>
          </p:nvSpPr>
          <p:spPr>
            <a:xfrm>
              <a:off x="6096000" y="2061026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子版块页面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Subsection Page </a:t>
              </a:r>
            </a:p>
          </p:txBody>
        </p:sp>
      </p:grp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B09D253-6A06-4183-9D24-B3BF707E58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2501" y="1768476"/>
            <a:ext cx="3971925" cy="2162175"/>
          </a:xfrm>
        </p:spPr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5295CD9-8B3B-4A59-B3A0-7120757454E1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156"/>
          <a:stretch/>
        </p:blipFill>
        <p:spPr bwMode="auto">
          <a:xfrm>
            <a:off x="531433" y="1657984"/>
            <a:ext cx="5061857" cy="386345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6BDC18F-538F-4977-A081-0612A75065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827" y="1253600"/>
            <a:ext cx="5273040" cy="269290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0B373E2-49E0-4B92-BF16-0AB68282BE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5038" y="3918057"/>
            <a:ext cx="5273040" cy="2098548"/>
          </a:xfrm>
          <a:prstGeom prst="rect">
            <a:avLst/>
          </a:prstGeom>
          <a:solidFill>
            <a:schemeClr val="bg1"/>
          </a:solidFill>
        </p:spPr>
      </p:pic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6F79FE2D-AAC8-4511-81FB-1C60A940D8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913782"/>
              </p:ext>
            </p:extLst>
          </p:nvPr>
        </p:nvGraphicFramePr>
        <p:xfrm>
          <a:off x="6014358" y="1381908"/>
          <a:ext cx="5736431" cy="50722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7974">
                  <a:extLst>
                    <a:ext uri="{9D8B030D-6E8A-4147-A177-3AD203B41FA5}">
                      <a16:colId xmlns:a16="http://schemas.microsoft.com/office/drawing/2014/main" val="1849132832"/>
                    </a:ext>
                  </a:extLst>
                </a:gridCol>
                <a:gridCol w="477494">
                  <a:extLst>
                    <a:ext uri="{9D8B030D-6E8A-4147-A177-3AD203B41FA5}">
                      <a16:colId xmlns:a16="http://schemas.microsoft.com/office/drawing/2014/main" val="1309184155"/>
                    </a:ext>
                  </a:extLst>
                </a:gridCol>
                <a:gridCol w="867052">
                  <a:extLst>
                    <a:ext uri="{9D8B030D-6E8A-4147-A177-3AD203B41FA5}">
                      <a16:colId xmlns:a16="http://schemas.microsoft.com/office/drawing/2014/main" val="2088469548"/>
                    </a:ext>
                  </a:extLst>
                </a:gridCol>
                <a:gridCol w="769508">
                  <a:extLst>
                    <a:ext uri="{9D8B030D-6E8A-4147-A177-3AD203B41FA5}">
                      <a16:colId xmlns:a16="http://schemas.microsoft.com/office/drawing/2014/main" val="3578735118"/>
                    </a:ext>
                  </a:extLst>
                </a:gridCol>
                <a:gridCol w="671965">
                  <a:extLst>
                    <a:ext uri="{9D8B030D-6E8A-4147-A177-3AD203B41FA5}">
                      <a16:colId xmlns:a16="http://schemas.microsoft.com/office/drawing/2014/main" val="1415017520"/>
                    </a:ext>
                  </a:extLst>
                </a:gridCol>
                <a:gridCol w="509393">
                  <a:extLst>
                    <a:ext uri="{9D8B030D-6E8A-4147-A177-3AD203B41FA5}">
                      <a16:colId xmlns:a16="http://schemas.microsoft.com/office/drawing/2014/main" val="200297730"/>
                    </a:ext>
                  </a:extLst>
                </a:gridCol>
                <a:gridCol w="606936">
                  <a:extLst>
                    <a:ext uri="{9D8B030D-6E8A-4147-A177-3AD203B41FA5}">
                      <a16:colId xmlns:a16="http://schemas.microsoft.com/office/drawing/2014/main" val="1876896245"/>
                    </a:ext>
                  </a:extLst>
                </a:gridCol>
                <a:gridCol w="498555">
                  <a:extLst>
                    <a:ext uri="{9D8B030D-6E8A-4147-A177-3AD203B41FA5}">
                      <a16:colId xmlns:a16="http://schemas.microsoft.com/office/drawing/2014/main" val="1760328217"/>
                    </a:ext>
                  </a:extLst>
                </a:gridCol>
                <a:gridCol w="487717">
                  <a:extLst>
                    <a:ext uri="{9D8B030D-6E8A-4147-A177-3AD203B41FA5}">
                      <a16:colId xmlns:a16="http://schemas.microsoft.com/office/drawing/2014/main" val="742760345"/>
                    </a:ext>
                  </a:extLst>
                </a:gridCol>
                <a:gridCol w="519837">
                  <a:extLst>
                    <a:ext uri="{9D8B030D-6E8A-4147-A177-3AD203B41FA5}">
                      <a16:colId xmlns:a16="http://schemas.microsoft.com/office/drawing/2014/main" val="1442263621"/>
                    </a:ext>
                  </a:extLst>
                </a:gridCol>
              </a:tblGrid>
              <a:tr h="235522">
                <a:tc rowSpan="2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序号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功能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3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错误描述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统计项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556622"/>
                  </a:ext>
                </a:extLst>
              </a:tr>
              <a:tr h="101362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应达目标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实际结果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出现错误条件（几率）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错误类型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测试者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测试日期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改正日期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状态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9675622"/>
                  </a:ext>
                </a:extLst>
              </a:tr>
              <a:tr h="1532366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网络较差情况下上传文件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上传速度缓慢，网络断开后停止，网络重新连接后继续上传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网络断开后显示上传失败，再次链接后不可继续上传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100%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网络连接错误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徐建伟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2020.5.5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2020.5.7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完成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98612120"/>
                  </a:ext>
                </a:extLst>
              </a:tr>
              <a:tr h="891721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网络断开时上传文件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提示用户网络断开，不能上传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系统提示网络断开，不能上传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0%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徐建伟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2020.5.5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2020.5.8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完成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55542056"/>
                  </a:ext>
                </a:extLst>
              </a:tr>
              <a:tr h="901454"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用户上传</a:t>
                      </a:r>
                      <a:r>
                        <a:rPr lang="en-US" sz="1200" kern="100">
                          <a:effectLst/>
                        </a:rPr>
                        <a:t>.zip</a:t>
                      </a:r>
                      <a:r>
                        <a:rPr lang="zh-CN" sz="1200" kern="100">
                          <a:effectLst/>
                        </a:rPr>
                        <a:t>文件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系统提示用户不能上传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系统崩溃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5%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功能错误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徐建伟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2020.5.5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2020.5.7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完成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12913530"/>
                  </a:ext>
                </a:extLst>
              </a:tr>
            </a:tbl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B8EA8B82-8D21-4687-BAD3-87236BD407CF}"/>
              </a:ext>
            </a:extLst>
          </p:cNvPr>
          <p:cNvSpPr/>
          <p:nvPr/>
        </p:nvSpPr>
        <p:spPr>
          <a:xfrm>
            <a:off x="7353949" y="769929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800" b="1" dirty="0">
                <a:solidFill>
                  <a:srgbClr val="595959"/>
                </a:solidFill>
              </a:rPr>
              <a:t>学习模块测试报告</a:t>
            </a:r>
          </a:p>
        </p:txBody>
      </p:sp>
    </p:spTree>
    <p:extLst>
      <p:ext uri="{BB962C8B-B14F-4D97-AF65-F5344CB8AC3E}">
        <p14:creationId xmlns:p14="http://schemas.microsoft.com/office/powerpoint/2010/main" val="2592891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059150" y="1875757"/>
            <a:ext cx="1570529" cy="1642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846372" y="2260600"/>
            <a:ext cx="3562392" cy="3724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758733" y="2102798"/>
            <a:ext cx="4468066" cy="519646"/>
            <a:chOff x="6736920" y="2180774"/>
            <a:chExt cx="3301254" cy="519646"/>
          </a:xfrm>
        </p:grpSpPr>
        <p:sp>
          <p:nvSpPr>
            <p:cNvPr id="15" name="TextBox 11"/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TextBox 11"/>
            <p:cNvSpPr txBox="1"/>
            <p:nvPr/>
          </p:nvSpPr>
          <p:spPr>
            <a:xfrm>
              <a:off x="6736920" y="2180774"/>
              <a:ext cx="3231838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INFORMATION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资源专区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资源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29" name="文本框 28"/>
            <p:cNvSpPr txBox="1"/>
            <p:nvPr/>
          </p:nvSpPr>
          <p:spPr>
            <a:xfrm>
              <a:off x="6096000" y="2061026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子版块页面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Subsection Page </a:t>
              </a:r>
            </a:p>
          </p:txBody>
        </p:sp>
      </p:grp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B09D253-6A06-4183-9D24-B3BF707E58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4E9D887-AC72-4B95-9500-D0899F672F83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080"/>
          <a:stretch/>
        </p:blipFill>
        <p:spPr bwMode="auto">
          <a:xfrm>
            <a:off x="1179131" y="2072006"/>
            <a:ext cx="5061857" cy="372483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8223218-9357-47A8-8E46-490BA7FA5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5457" y="1753363"/>
            <a:ext cx="5273040" cy="249478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A04E9BF-3778-4512-8D16-3C25B56401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5457" y="4123017"/>
            <a:ext cx="5273040" cy="249478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CAB992D9-4AA9-4A31-9CA5-E504156EBB88}"/>
              </a:ext>
            </a:extLst>
          </p:cNvPr>
          <p:cNvSpPr/>
          <p:nvPr/>
        </p:nvSpPr>
        <p:spPr>
          <a:xfrm>
            <a:off x="7464141" y="1160451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800" b="1" dirty="0">
                <a:solidFill>
                  <a:srgbClr val="595959"/>
                </a:solidFill>
              </a:rPr>
              <a:t>资源模块测试报告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018C19C5-AB98-4A8C-8ACE-00ECC3E661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397659"/>
              </p:ext>
            </p:extLst>
          </p:nvPr>
        </p:nvGraphicFramePr>
        <p:xfrm>
          <a:off x="6711941" y="1753363"/>
          <a:ext cx="5061857" cy="44101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58532">
                  <a:extLst>
                    <a:ext uri="{9D8B030D-6E8A-4147-A177-3AD203B41FA5}">
                      <a16:colId xmlns:a16="http://schemas.microsoft.com/office/drawing/2014/main" val="1767501969"/>
                    </a:ext>
                  </a:extLst>
                </a:gridCol>
                <a:gridCol w="433968">
                  <a:extLst>
                    <a:ext uri="{9D8B030D-6E8A-4147-A177-3AD203B41FA5}">
                      <a16:colId xmlns:a16="http://schemas.microsoft.com/office/drawing/2014/main" val="2685134016"/>
                    </a:ext>
                  </a:extLst>
                </a:gridCol>
                <a:gridCol w="507659">
                  <a:extLst>
                    <a:ext uri="{9D8B030D-6E8A-4147-A177-3AD203B41FA5}">
                      <a16:colId xmlns:a16="http://schemas.microsoft.com/office/drawing/2014/main" val="724756315"/>
                    </a:ext>
                  </a:extLst>
                </a:gridCol>
                <a:gridCol w="562110">
                  <a:extLst>
                    <a:ext uri="{9D8B030D-6E8A-4147-A177-3AD203B41FA5}">
                      <a16:colId xmlns:a16="http://schemas.microsoft.com/office/drawing/2014/main" val="3413059357"/>
                    </a:ext>
                  </a:extLst>
                </a:gridCol>
                <a:gridCol w="562110">
                  <a:extLst>
                    <a:ext uri="{9D8B030D-6E8A-4147-A177-3AD203B41FA5}">
                      <a16:colId xmlns:a16="http://schemas.microsoft.com/office/drawing/2014/main" val="1610256969"/>
                    </a:ext>
                  </a:extLst>
                </a:gridCol>
                <a:gridCol w="491283">
                  <a:extLst>
                    <a:ext uri="{9D8B030D-6E8A-4147-A177-3AD203B41FA5}">
                      <a16:colId xmlns:a16="http://schemas.microsoft.com/office/drawing/2014/main" val="1233459759"/>
                    </a:ext>
                  </a:extLst>
                </a:gridCol>
                <a:gridCol w="556788">
                  <a:extLst>
                    <a:ext uri="{9D8B030D-6E8A-4147-A177-3AD203B41FA5}">
                      <a16:colId xmlns:a16="http://schemas.microsoft.com/office/drawing/2014/main" val="4130140091"/>
                    </a:ext>
                  </a:extLst>
                </a:gridCol>
                <a:gridCol w="434409">
                  <a:extLst>
                    <a:ext uri="{9D8B030D-6E8A-4147-A177-3AD203B41FA5}">
                      <a16:colId xmlns:a16="http://schemas.microsoft.com/office/drawing/2014/main" val="1839303353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val="258598220"/>
                    </a:ext>
                  </a:extLst>
                </a:gridCol>
                <a:gridCol w="470798">
                  <a:extLst>
                    <a:ext uri="{9D8B030D-6E8A-4147-A177-3AD203B41FA5}">
                      <a16:colId xmlns:a16="http://schemas.microsoft.com/office/drawing/2014/main" val="1254302714"/>
                    </a:ext>
                  </a:extLst>
                </a:gridCol>
              </a:tblGrid>
              <a:tr h="181000">
                <a:tc rowSpan="2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序号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 rowSpan="2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 gridSpan="3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错误描述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统计项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830067"/>
                  </a:ext>
                </a:extLst>
              </a:tr>
              <a:tr h="118859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应达目标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实际结果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出现错误条件（几率）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错误类型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测试者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测试日期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改正日期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状态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 anchor="ctr"/>
                </a:tc>
                <a:extLst>
                  <a:ext uri="{0D108BD9-81ED-4DB2-BD59-A6C34878D82A}">
                    <a16:rowId xmlns:a16="http://schemas.microsoft.com/office/drawing/2014/main" val="3057998950"/>
                  </a:ext>
                </a:extLst>
              </a:tr>
              <a:tr h="1793150"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发帖过程中退出网站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已输入部分上传至服务器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所有结果都未上传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100%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功能错误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赵肖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2020.5.2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2794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无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待改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extLst>
                  <a:ext uri="{0D108BD9-81ED-4DB2-BD59-A6C34878D82A}">
                    <a16:rowId xmlns:a16="http://schemas.microsoft.com/office/drawing/2014/main" val="539258243"/>
                  </a:ext>
                </a:extLst>
              </a:tr>
              <a:tr h="1188594"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000" kern="100">
                          <a:effectLst/>
                        </a:rPr>
                        <a:t>未上传资源或者上传失败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系统提示重新上传资源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发帖成功但无有效资源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100%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功能错误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赵肖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2020.5.2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2020.5.4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完成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5952" marR="65952" marT="0" marB="0"/>
                </a:tc>
                <a:extLst>
                  <a:ext uri="{0D108BD9-81ED-4DB2-BD59-A6C34878D82A}">
                    <a16:rowId xmlns:a16="http://schemas.microsoft.com/office/drawing/2014/main" val="25035452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28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059150" y="1875757"/>
            <a:ext cx="1570529" cy="1642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846372" y="2260600"/>
            <a:ext cx="3562392" cy="3724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758735" y="2102798"/>
            <a:ext cx="5433265" cy="519646"/>
            <a:chOff x="6736921" y="2180774"/>
            <a:chExt cx="4014396" cy="519646"/>
          </a:xfrm>
        </p:grpSpPr>
        <p:sp>
          <p:nvSpPr>
            <p:cNvPr id="15" name="TextBox 11"/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TextBox 11"/>
            <p:cNvSpPr txBox="1"/>
            <p:nvPr/>
          </p:nvSpPr>
          <p:spPr>
            <a:xfrm>
              <a:off x="6736921" y="2180774"/>
              <a:ext cx="401439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COMMUNICATION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交流专区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东大资料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29" name="文本框 28"/>
            <p:cNvSpPr txBox="1"/>
            <p:nvPr/>
          </p:nvSpPr>
          <p:spPr>
            <a:xfrm>
              <a:off x="6096000" y="2061026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子版块页面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Subsection Page </a:t>
              </a:r>
            </a:p>
          </p:txBody>
        </p:sp>
      </p:grp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B09D253-6A06-4183-9D24-B3BF707E58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50448C72-A9BB-47B4-BA04-9707C1E41903}"/>
              </a:ext>
            </a:extLst>
          </p:cNvPr>
          <p:cNvGrpSpPr/>
          <p:nvPr/>
        </p:nvGrpSpPr>
        <p:grpSpPr>
          <a:xfrm>
            <a:off x="6758735" y="2873795"/>
            <a:ext cx="5318965" cy="519646"/>
            <a:chOff x="6736921" y="2180774"/>
            <a:chExt cx="3929945" cy="519646"/>
          </a:xfrm>
        </p:grpSpPr>
        <p:sp>
          <p:nvSpPr>
            <p:cNvPr id="34" name="TextBox 11">
              <a:extLst>
                <a:ext uri="{FF2B5EF4-FFF2-40B4-BE49-F238E27FC236}">
                  <a16:creationId xmlns:a16="http://schemas.microsoft.com/office/drawing/2014/main" id="{6E855C02-EC1C-421A-B7C3-584A8306F135}"/>
                </a:ext>
              </a:extLst>
            </p:cNvPr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5" name="TextBox 11">
              <a:extLst>
                <a:ext uri="{FF2B5EF4-FFF2-40B4-BE49-F238E27FC236}">
                  <a16:creationId xmlns:a16="http://schemas.microsoft.com/office/drawing/2014/main" id="{42A2D2D4-5F96-4402-85A8-B9B5D1C0F650}"/>
                </a:ext>
              </a:extLst>
            </p:cNvPr>
            <p:cNvSpPr txBox="1"/>
            <p:nvPr/>
          </p:nvSpPr>
          <p:spPr>
            <a:xfrm>
              <a:off x="6736921" y="2180774"/>
              <a:ext cx="3929945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COMMUNICATION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交流专区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东大报纸</a:t>
              </a:r>
              <a:endPara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A4FDA7DD-E11A-4381-AD0C-320675DC1B75}"/>
              </a:ext>
            </a:extLst>
          </p:cNvPr>
          <p:cNvGrpSpPr/>
          <p:nvPr/>
        </p:nvGrpSpPr>
        <p:grpSpPr>
          <a:xfrm>
            <a:off x="6758735" y="3603371"/>
            <a:ext cx="5433265" cy="519646"/>
            <a:chOff x="6736921" y="2180774"/>
            <a:chExt cx="4014396" cy="519646"/>
          </a:xfrm>
        </p:grpSpPr>
        <p:sp>
          <p:nvSpPr>
            <p:cNvPr id="39" name="TextBox 11">
              <a:extLst>
                <a:ext uri="{FF2B5EF4-FFF2-40B4-BE49-F238E27FC236}">
                  <a16:creationId xmlns:a16="http://schemas.microsoft.com/office/drawing/2014/main" id="{7C25E2A5-ABC8-4A79-A2B3-114F0BB9E13C}"/>
                </a:ext>
              </a:extLst>
            </p:cNvPr>
            <p:cNvSpPr txBox="1"/>
            <p:nvPr/>
          </p:nvSpPr>
          <p:spPr>
            <a:xfrm>
              <a:off x="6736921" y="2520884"/>
              <a:ext cx="3301253" cy="179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ts val="1400"/>
                </a:lnSpc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TextBox 11">
              <a:extLst>
                <a:ext uri="{FF2B5EF4-FFF2-40B4-BE49-F238E27FC236}">
                  <a16:creationId xmlns:a16="http://schemas.microsoft.com/office/drawing/2014/main" id="{F2649112-168F-4C1F-B766-4BEC7E78B588}"/>
                </a:ext>
              </a:extLst>
            </p:cNvPr>
            <p:cNvSpPr txBox="1"/>
            <p:nvPr/>
          </p:nvSpPr>
          <p:spPr>
            <a:xfrm>
              <a:off x="6736921" y="2180774"/>
              <a:ext cx="401439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COMMUNICATION 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交流专区</a:t>
              </a:r>
              <a:r>
                <a:rPr lang="en-US" altLang="zh-CN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·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活动</a:t>
              </a:r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竞赛</a:t>
              </a:r>
              <a:endPara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A423B4EA-47C4-4A8C-BE80-C15F09CC7DD5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285"/>
          <a:stretch/>
        </p:blipFill>
        <p:spPr bwMode="auto">
          <a:xfrm>
            <a:off x="1179133" y="1992632"/>
            <a:ext cx="5061857" cy="382427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6637FA49-9D02-43D5-8609-453EBC6789D9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353"/>
          <a:stretch/>
        </p:blipFill>
        <p:spPr bwMode="auto">
          <a:xfrm>
            <a:off x="1179133" y="1992631"/>
            <a:ext cx="5061857" cy="382427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8E86FFB-7B92-4976-B384-6BEA964BA65E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25"/>
          <a:stretch/>
        </p:blipFill>
        <p:spPr bwMode="auto">
          <a:xfrm>
            <a:off x="1179133" y="1988337"/>
            <a:ext cx="5061857" cy="382427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08AAEB-8B0E-479B-893E-D1F78F7127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2058" y="1427428"/>
            <a:ext cx="5273040" cy="269290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E3B807A-AA76-41A5-80D3-003969A878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058" y="4220249"/>
            <a:ext cx="5273040" cy="226390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EA1EAB9D-2316-446B-8E88-6E1F83364A24}"/>
              </a:ext>
            </a:extLst>
          </p:cNvPr>
          <p:cNvSpPr/>
          <p:nvPr/>
        </p:nvSpPr>
        <p:spPr>
          <a:xfrm>
            <a:off x="7769952" y="1098129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800" b="1" dirty="0">
                <a:solidFill>
                  <a:srgbClr val="595959"/>
                </a:solidFill>
              </a:rPr>
              <a:t>资源模块测试报告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1E22214-7202-4483-B428-38B6E18988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38194"/>
              </p:ext>
            </p:extLst>
          </p:nvPr>
        </p:nvGraphicFramePr>
        <p:xfrm>
          <a:off x="6628192" y="1726314"/>
          <a:ext cx="5340769" cy="441346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87742">
                  <a:extLst>
                    <a:ext uri="{9D8B030D-6E8A-4147-A177-3AD203B41FA5}">
                      <a16:colId xmlns:a16="http://schemas.microsoft.com/office/drawing/2014/main" val="495424275"/>
                    </a:ext>
                  </a:extLst>
                </a:gridCol>
                <a:gridCol w="418063">
                  <a:extLst>
                    <a:ext uri="{9D8B030D-6E8A-4147-A177-3AD203B41FA5}">
                      <a16:colId xmlns:a16="http://schemas.microsoft.com/office/drawing/2014/main" val="4194468048"/>
                    </a:ext>
                  </a:extLst>
                </a:gridCol>
                <a:gridCol w="539999">
                  <a:extLst>
                    <a:ext uri="{9D8B030D-6E8A-4147-A177-3AD203B41FA5}">
                      <a16:colId xmlns:a16="http://schemas.microsoft.com/office/drawing/2014/main" val="1419687691"/>
                    </a:ext>
                  </a:extLst>
                </a:gridCol>
                <a:gridCol w="597919">
                  <a:extLst>
                    <a:ext uri="{9D8B030D-6E8A-4147-A177-3AD203B41FA5}">
                      <a16:colId xmlns:a16="http://schemas.microsoft.com/office/drawing/2014/main" val="3687480636"/>
                    </a:ext>
                  </a:extLst>
                </a:gridCol>
                <a:gridCol w="597919">
                  <a:extLst>
                    <a:ext uri="{9D8B030D-6E8A-4147-A177-3AD203B41FA5}">
                      <a16:colId xmlns:a16="http://schemas.microsoft.com/office/drawing/2014/main" val="1017063285"/>
                    </a:ext>
                  </a:extLst>
                </a:gridCol>
                <a:gridCol w="522580">
                  <a:extLst>
                    <a:ext uri="{9D8B030D-6E8A-4147-A177-3AD203B41FA5}">
                      <a16:colId xmlns:a16="http://schemas.microsoft.com/office/drawing/2014/main" val="3720839415"/>
                    </a:ext>
                  </a:extLst>
                </a:gridCol>
                <a:gridCol w="592257">
                  <a:extLst>
                    <a:ext uri="{9D8B030D-6E8A-4147-A177-3AD203B41FA5}">
                      <a16:colId xmlns:a16="http://schemas.microsoft.com/office/drawing/2014/main" val="623054504"/>
                    </a:ext>
                  </a:extLst>
                </a:gridCol>
                <a:gridCol w="627097">
                  <a:extLst>
                    <a:ext uri="{9D8B030D-6E8A-4147-A177-3AD203B41FA5}">
                      <a16:colId xmlns:a16="http://schemas.microsoft.com/office/drawing/2014/main" val="756736888"/>
                    </a:ext>
                  </a:extLst>
                </a:gridCol>
                <a:gridCol w="627097">
                  <a:extLst>
                    <a:ext uri="{9D8B030D-6E8A-4147-A177-3AD203B41FA5}">
                      <a16:colId xmlns:a16="http://schemas.microsoft.com/office/drawing/2014/main" val="2678807026"/>
                    </a:ext>
                  </a:extLst>
                </a:gridCol>
                <a:gridCol w="330096">
                  <a:extLst>
                    <a:ext uri="{9D8B030D-6E8A-4147-A177-3AD203B41FA5}">
                      <a16:colId xmlns:a16="http://schemas.microsoft.com/office/drawing/2014/main" val="558294374"/>
                    </a:ext>
                  </a:extLst>
                </a:gridCol>
              </a:tblGrid>
              <a:tr h="128179">
                <a:tc rowSpan="2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序号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 rowSpan="2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 gridSpan="3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错误描述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统计项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245683"/>
                  </a:ext>
                </a:extLst>
              </a:tr>
              <a:tr h="84172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应达目标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实际结果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出现错误条件（几率）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错误类型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测试者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测试日期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改正日期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状态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extLst>
                  <a:ext uri="{0D108BD9-81ED-4DB2-BD59-A6C34878D82A}">
                    <a16:rowId xmlns:a16="http://schemas.microsoft.com/office/drawing/2014/main" val="2710461724"/>
                  </a:ext>
                </a:extLst>
              </a:tr>
              <a:tr h="1269854"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评论过程中保存内容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评论未完成跳转到其他页面仍然保存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评论内容消失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100%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功能错误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赵肖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2020.5.4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2794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待改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extLst>
                  <a:ext uri="{0D108BD9-81ED-4DB2-BD59-A6C34878D82A}">
                    <a16:rowId xmlns:a16="http://schemas.microsoft.com/office/drawing/2014/main" val="4051385913"/>
                  </a:ext>
                </a:extLst>
              </a:tr>
              <a:tr h="1127144"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点击按钮即时反应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连续多次点击实现第一次的操作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网站卡顿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100%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功能错误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赵肖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2020.5.3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2020.5.4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完成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extLst>
                  <a:ext uri="{0D108BD9-81ED-4DB2-BD59-A6C34878D82A}">
                    <a16:rowId xmlns:a16="http://schemas.microsoft.com/office/drawing/2014/main" val="1352457385"/>
                  </a:ext>
                </a:extLst>
              </a:tr>
              <a:tr h="984435"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3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跳转到帖子界面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正确显示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网络波动中，界面显示不全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9.2%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功能错误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赵肖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2020.5.3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2020.5.5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完成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extLst>
                  <a:ext uri="{0D108BD9-81ED-4DB2-BD59-A6C34878D82A}">
                    <a16:rowId xmlns:a16="http://schemas.microsoft.com/office/drawing/2014/main" val="1151411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0914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6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329025" y="1223392"/>
            <a:ext cx="1570529" cy="16421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203754" y="2797595"/>
            <a:ext cx="3562392" cy="3724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1740503" y="450599"/>
            <a:ext cx="5061857" cy="698750"/>
            <a:chOff x="6096000" y="2061026"/>
            <a:chExt cx="5061857" cy="698750"/>
          </a:xfrm>
        </p:grpSpPr>
        <p:sp>
          <p:nvSpPr>
            <p:cNvPr id="29" name="文本框 28"/>
            <p:cNvSpPr txBox="1"/>
            <p:nvPr/>
          </p:nvSpPr>
          <p:spPr>
            <a:xfrm>
              <a:off x="6096000" y="2061026"/>
              <a:ext cx="3416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b="1" dirty="0">
                  <a:solidFill>
                    <a:schemeClr val="accent2"/>
                  </a:solidFill>
                </a:rPr>
                <a:t>查看与回复帖子页面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096000" y="2482777"/>
              <a:ext cx="50618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</a:rPr>
                <a:t>View and Reply to Post Pages </a:t>
              </a:r>
            </a:p>
          </p:txBody>
        </p:sp>
      </p:grp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8B09D253-6A06-4183-9D24-B3BF707E58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54728" y="1962798"/>
            <a:ext cx="3971925" cy="2162175"/>
          </a:xfrm>
        </p:spPr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2F394DF5-22FE-423A-8132-D3C3ED8CA95D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62"/>
          <a:stretch/>
        </p:blipFill>
        <p:spPr bwMode="auto">
          <a:xfrm>
            <a:off x="1497953" y="1372950"/>
            <a:ext cx="4113398" cy="49999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9D98084-3193-4496-9B39-A1EDF57DB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679" y="1223392"/>
            <a:ext cx="5273040" cy="269290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7D91F47-F5D3-406F-997E-7BC87BE04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5679" y="4066543"/>
            <a:ext cx="5273040" cy="226390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B97BBA9-D51B-4A5F-A3BC-891840C82FDA}"/>
              </a:ext>
            </a:extLst>
          </p:cNvPr>
          <p:cNvSpPr/>
          <p:nvPr/>
        </p:nvSpPr>
        <p:spPr>
          <a:xfrm>
            <a:off x="7283575" y="1067786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800" b="1" dirty="0">
                <a:solidFill>
                  <a:srgbClr val="595959"/>
                </a:solidFill>
              </a:rPr>
              <a:t>资源模块测试报告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526EA887-2713-450B-AACC-A928DF82F0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2331306"/>
              </p:ext>
            </p:extLst>
          </p:nvPr>
        </p:nvGraphicFramePr>
        <p:xfrm>
          <a:off x="6227074" y="1648422"/>
          <a:ext cx="5170247" cy="47244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2169">
                  <a:extLst>
                    <a:ext uri="{9D8B030D-6E8A-4147-A177-3AD203B41FA5}">
                      <a16:colId xmlns:a16="http://schemas.microsoft.com/office/drawing/2014/main" val="3671577977"/>
                    </a:ext>
                  </a:extLst>
                </a:gridCol>
                <a:gridCol w="404715">
                  <a:extLst>
                    <a:ext uri="{9D8B030D-6E8A-4147-A177-3AD203B41FA5}">
                      <a16:colId xmlns:a16="http://schemas.microsoft.com/office/drawing/2014/main" val="3409973175"/>
                    </a:ext>
                  </a:extLst>
                </a:gridCol>
                <a:gridCol w="522757">
                  <a:extLst>
                    <a:ext uri="{9D8B030D-6E8A-4147-A177-3AD203B41FA5}">
                      <a16:colId xmlns:a16="http://schemas.microsoft.com/office/drawing/2014/main" val="3016902525"/>
                    </a:ext>
                  </a:extLst>
                </a:gridCol>
                <a:gridCol w="578829">
                  <a:extLst>
                    <a:ext uri="{9D8B030D-6E8A-4147-A177-3AD203B41FA5}">
                      <a16:colId xmlns:a16="http://schemas.microsoft.com/office/drawing/2014/main" val="788348003"/>
                    </a:ext>
                  </a:extLst>
                </a:gridCol>
                <a:gridCol w="578829">
                  <a:extLst>
                    <a:ext uri="{9D8B030D-6E8A-4147-A177-3AD203B41FA5}">
                      <a16:colId xmlns:a16="http://schemas.microsoft.com/office/drawing/2014/main" val="3224886585"/>
                    </a:ext>
                  </a:extLst>
                </a:gridCol>
                <a:gridCol w="505894">
                  <a:extLst>
                    <a:ext uri="{9D8B030D-6E8A-4147-A177-3AD203B41FA5}">
                      <a16:colId xmlns:a16="http://schemas.microsoft.com/office/drawing/2014/main" val="772859627"/>
                    </a:ext>
                  </a:extLst>
                </a:gridCol>
                <a:gridCol w="573347">
                  <a:extLst>
                    <a:ext uri="{9D8B030D-6E8A-4147-A177-3AD203B41FA5}">
                      <a16:colId xmlns:a16="http://schemas.microsoft.com/office/drawing/2014/main" val="4158020666"/>
                    </a:ext>
                  </a:extLst>
                </a:gridCol>
                <a:gridCol w="607075">
                  <a:extLst>
                    <a:ext uri="{9D8B030D-6E8A-4147-A177-3AD203B41FA5}">
                      <a16:colId xmlns:a16="http://schemas.microsoft.com/office/drawing/2014/main" val="3427665201"/>
                    </a:ext>
                  </a:extLst>
                </a:gridCol>
                <a:gridCol w="607075">
                  <a:extLst>
                    <a:ext uri="{9D8B030D-6E8A-4147-A177-3AD203B41FA5}">
                      <a16:colId xmlns:a16="http://schemas.microsoft.com/office/drawing/2014/main" val="4122570473"/>
                    </a:ext>
                  </a:extLst>
                </a:gridCol>
                <a:gridCol w="319557">
                  <a:extLst>
                    <a:ext uri="{9D8B030D-6E8A-4147-A177-3AD203B41FA5}">
                      <a16:colId xmlns:a16="http://schemas.microsoft.com/office/drawing/2014/main" val="3251932153"/>
                    </a:ext>
                  </a:extLst>
                </a:gridCol>
              </a:tblGrid>
              <a:tr h="179676">
                <a:tc rowSpan="2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序号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 rowSpan="2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 gridSpan="3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错误描述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统计项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18904"/>
                  </a:ext>
                </a:extLst>
              </a:tr>
              <a:tr h="77319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应达目标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实际结果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出现错误条件（几率）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错误类型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测试者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测试日期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改正日期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状态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 anchor="ctr"/>
                </a:tc>
                <a:extLst>
                  <a:ext uri="{0D108BD9-81ED-4DB2-BD59-A6C34878D82A}">
                    <a16:rowId xmlns:a16="http://schemas.microsoft.com/office/drawing/2014/main" val="1351231890"/>
                  </a:ext>
                </a:extLst>
              </a:tr>
              <a:tr h="1315619"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评论过程中保存内容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评论未完成跳转到其他页面仍然保存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评论内容消失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100%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功能错误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赵肖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2020.5.4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2794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待改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extLst>
                  <a:ext uri="{0D108BD9-81ED-4DB2-BD59-A6C34878D82A}">
                    <a16:rowId xmlns:a16="http://schemas.microsoft.com/office/drawing/2014/main" val="1611795583"/>
                  </a:ext>
                </a:extLst>
              </a:tr>
              <a:tr h="1366718"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点击按钮即时反应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连续多次点击实现第一次的操作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网站卡顿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100%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功能错误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赵肖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2020.5.3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2020.5.4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完成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extLst>
                  <a:ext uri="{0D108BD9-81ED-4DB2-BD59-A6C34878D82A}">
                    <a16:rowId xmlns:a16="http://schemas.microsoft.com/office/drawing/2014/main" val="2365079959"/>
                  </a:ext>
                </a:extLst>
              </a:tr>
              <a:tr h="1032843">
                <a:tc>
                  <a:txBody>
                    <a:bodyPr/>
                    <a:lstStyle/>
                    <a:p>
                      <a:pPr indent="127000" algn="l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3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跳转到帖子界面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正确显示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网络波动中，界面显示不全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9.2%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功能错误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赵肖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2020.5.3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2020.5.5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tc>
                  <a:txBody>
                    <a:bodyPr/>
                    <a:lstStyle/>
                    <a:p>
                      <a:pPr indent="127000" algn="just">
                        <a:lnSpc>
                          <a:spcPct val="125000"/>
                        </a:lnSpc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完成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705" marR="46705" marT="0" marB="0"/>
                </a:tc>
                <a:extLst>
                  <a:ext uri="{0D108BD9-81ED-4DB2-BD59-A6C34878D82A}">
                    <a16:rowId xmlns:a16="http://schemas.microsoft.com/office/drawing/2014/main" val="3735906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35449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  <p:bldP spid="1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2"/>
  <p:tag name="MH_CATEGORY" val="#TuWHP#"/>
  <p:tag name="MH_LAYOUT" val="SubTitleText"/>
  <p:tag name="MH" val="20170726164042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6164042"/>
  <p:tag name="MH_LIBRARY" val="GRAPHIC"/>
  <p:tag name="MH_TYPE" val="Other"/>
  <p:tag name="MH_ORDER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6164042"/>
  <p:tag name="MH_LIBRARY" val="GRAPHIC"/>
  <p:tag name="MH_TYPE" val="Other"/>
  <p:tag name="MH_ORDER" val="4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783</TotalTime>
  <Words>1623</Words>
  <Application>Microsoft Office PowerPoint</Application>
  <PresentationFormat>宽屏</PresentationFormat>
  <Paragraphs>371</Paragraphs>
  <Slides>21</Slides>
  <Notes>21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等线</vt:lpstr>
      <vt:lpstr>微软雅黑</vt:lpstr>
      <vt:lpstr>Arial</vt:lpstr>
      <vt:lpstr>Times New Roman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黄 菊</cp:lastModifiedBy>
  <cp:revision>47</cp:revision>
  <dcterms:created xsi:type="dcterms:W3CDTF">2017-09-22T08:16:39Z</dcterms:created>
  <dcterms:modified xsi:type="dcterms:W3CDTF">2020-05-08T11:43:02Z</dcterms:modified>
</cp:coreProperties>
</file>

<file path=docProps/thumbnail.jpeg>
</file>